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notesSlides/notesSlide1.xml" ContentType="application/vnd.openxmlformats-officedocument.presentationml.notesSlide+xml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</p:sldIdLst>
  <p:sldSz cx="9144000" cy="5143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EE0"/>
              </a:solidFill>
              <a:prstDash val="solid"/>
              <a:round/>
            </a:ln>
          </a:left>
          <a:right>
            <a:ln w="12700" cap="flat">
              <a:solidFill>
                <a:srgbClr val="FFFEE0"/>
              </a:solidFill>
              <a:prstDash val="solid"/>
              <a:round/>
            </a:ln>
          </a:right>
          <a:top>
            <a:ln w="12700" cap="flat">
              <a:solidFill>
                <a:srgbClr val="FFFEE0"/>
              </a:solidFill>
              <a:prstDash val="solid"/>
              <a:round/>
            </a:ln>
          </a:top>
          <a:bottom>
            <a:ln w="12700" cap="flat">
              <a:solidFill>
                <a:srgbClr val="FFFEE0"/>
              </a:solidFill>
              <a:prstDash val="solid"/>
              <a:round/>
            </a:ln>
          </a:bottom>
          <a:insideH>
            <a:ln w="12700" cap="flat">
              <a:solidFill>
                <a:srgbClr val="FFFEE0"/>
              </a:solidFill>
              <a:prstDash val="solid"/>
              <a:round/>
            </a:ln>
          </a:insideH>
          <a:insideV>
            <a:ln w="12700" cap="flat">
              <a:solidFill>
                <a:srgbClr val="FFFEE0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ajor">
          <a:srgbClr val="FFFEE0"/>
        </a:fontRef>
        <a:srgbClr val="FFFEE0"/>
      </a:tcTxStyle>
      <a:tcStyle>
        <a:tcBdr>
          <a:left>
            <a:ln w="12700" cap="flat">
              <a:solidFill>
                <a:srgbClr val="FFFEE0"/>
              </a:solidFill>
              <a:prstDash val="solid"/>
              <a:round/>
            </a:ln>
          </a:left>
          <a:right>
            <a:ln w="12700" cap="flat">
              <a:solidFill>
                <a:srgbClr val="FFFEE0"/>
              </a:solidFill>
              <a:prstDash val="solid"/>
              <a:round/>
            </a:ln>
          </a:right>
          <a:top>
            <a:ln w="12700" cap="flat">
              <a:solidFill>
                <a:srgbClr val="FFFEE0"/>
              </a:solidFill>
              <a:prstDash val="solid"/>
              <a:round/>
            </a:ln>
          </a:top>
          <a:bottom>
            <a:ln w="12700" cap="flat">
              <a:solidFill>
                <a:srgbClr val="FFFEE0"/>
              </a:solidFill>
              <a:prstDash val="solid"/>
              <a:round/>
            </a:ln>
          </a:bottom>
          <a:insideH>
            <a:ln w="12700" cap="flat">
              <a:solidFill>
                <a:srgbClr val="FFFEE0"/>
              </a:solidFill>
              <a:prstDash val="solid"/>
              <a:round/>
            </a:ln>
          </a:insideH>
          <a:insideV>
            <a:ln w="12700" cap="flat">
              <a:solidFill>
                <a:srgbClr val="FFFEE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EE0"/>
        </a:fontRef>
        <a:srgbClr val="FFFEE0"/>
      </a:tcTxStyle>
      <a:tcStyle>
        <a:tcBdr>
          <a:left>
            <a:ln w="12700" cap="flat">
              <a:solidFill>
                <a:srgbClr val="FFFEE0"/>
              </a:solidFill>
              <a:prstDash val="solid"/>
              <a:round/>
            </a:ln>
          </a:left>
          <a:right>
            <a:ln w="12700" cap="flat">
              <a:solidFill>
                <a:srgbClr val="FFFEE0"/>
              </a:solidFill>
              <a:prstDash val="solid"/>
              <a:round/>
            </a:ln>
          </a:right>
          <a:top>
            <a:ln w="38100" cap="flat">
              <a:solidFill>
                <a:srgbClr val="FFFEE0"/>
              </a:solidFill>
              <a:prstDash val="solid"/>
              <a:round/>
            </a:ln>
          </a:top>
          <a:bottom>
            <a:ln w="12700" cap="flat">
              <a:solidFill>
                <a:srgbClr val="FFFEE0"/>
              </a:solidFill>
              <a:prstDash val="solid"/>
              <a:round/>
            </a:ln>
          </a:bottom>
          <a:insideH>
            <a:ln w="12700" cap="flat">
              <a:solidFill>
                <a:srgbClr val="FFFEE0"/>
              </a:solidFill>
              <a:prstDash val="solid"/>
              <a:round/>
            </a:ln>
          </a:insideH>
          <a:insideV>
            <a:ln w="12700" cap="flat">
              <a:solidFill>
                <a:srgbClr val="FFFEE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EE0"/>
        </a:fontRef>
        <a:srgbClr val="FFFEE0"/>
      </a:tcTxStyle>
      <a:tcStyle>
        <a:tcBdr>
          <a:left>
            <a:ln w="12700" cap="flat">
              <a:solidFill>
                <a:srgbClr val="FFFEE0"/>
              </a:solidFill>
              <a:prstDash val="solid"/>
              <a:round/>
            </a:ln>
          </a:left>
          <a:right>
            <a:ln w="12700" cap="flat">
              <a:solidFill>
                <a:srgbClr val="FFFEE0"/>
              </a:solidFill>
              <a:prstDash val="solid"/>
              <a:round/>
            </a:ln>
          </a:right>
          <a:top>
            <a:ln w="12700" cap="flat">
              <a:solidFill>
                <a:srgbClr val="FFFEE0"/>
              </a:solidFill>
              <a:prstDash val="solid"/>
              <a:round/>
            </a:ln>
          </a:top>
          <a:bottom>
            <a:ln w="38100" cap="flat">
              <a:solidFill>
                <a:srgbClr val="FFFEE0"/>
              </a:solidFill>
              <a:prstDash val="solid"/>
              <a:round/>
            </a:ln>
          </a:bottom>
          <a:insideH>
            <a:ln w="12700" cap="flat">
              <a:solidFill>
                <a:srgbClr val="FFFEE0"/>
              </a:solidFill>
              <a:prstDash val="solid"/>
              <a:round/>
            </a:ln>
          </a:insideH>
          <a:insideV>
            <a:ln w="12700" cap="flat">
              <a:solidFill>
                <a:srgbClr val="FFFEE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EE0"/>
              </a:solidFill>
              <a:prstDash val="solid"/>
              <a:round/>
            </a:ln>
          </a:left>
          <a:right>
            <a:ln w="12700" cap="flat">
              <a:solidFill>
                <a:srgbClr val="FFFEE0"/>
              </a:solidFill>
              <a:prstDash val="solid"/>
              <a:round/>
            </a:ln>
          </a:right>
          <a:top>
            <a:ln w="12700" cap="flat">
              <a:solidFill>
                <a:srgbClr val="FFFEE0"/>
              </a:solidFill>
              <a:prstDash val="solid"/>
              <a:round/>
            </a:ln>
          </a:top>
          <a:bottom>
            <a:ln w="12700" cap="flat">
              <a:solidFill>
                <a:srgbClr val="FFFEE0"/>
              </a:solidFill>
              <a:prstDash val="solid"/>
              <a:round/>
            </a:ln>
          </a:bottom>
          <a:insideH>
            <a:ln w="12700" cap="flat">
              <a:solidFill>
                <a:srgbClr val="FFFEE0"/>
              </a:solidFill>
              <a:prstDash val="solid"/>
              <a:round/>
            </a:ln>
          </a:insideH>
          <a:insideV>
            <a:ln w="12700" cap="flat">
              <a:solidFill>
                <a:srgbClr val="FFFEE0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ajor">
          <a:srgbClr val="FFFEE0"/>
        </a:fontRef>
        <a:srgbClr val="FFFEE0"/>
      </a:tcTxStyle>
      <a:tcStyle>
        <a:tcBdr>
          <a:left>
            <a:ln w="12700" cap="flat">
              <a:solidFill>
                <a:srgbClr val="FFFEE0"/>
              </a:solidFill>
              <a:prstDash val="solid"/>
              <a:round/>
            </a:ln>
          </a:left>
          <a:right>
            <a:ln w="12700" cap="flat">
              <a:solidFill>
                <a:srgbClr val="FFFEE0"/>
              </a:solidFill>
              <a:prstDash val="solid"/>
              <a:round/>
            </a:ln>
          </a:right>
          <a:top>
            <a:ln w="12700" cap="flat">
              <a:solidFill>
                <a:srgbClr val="FFFEE0"/>
              </a:solidFill>
              <a:prstDash val="solid"/>
              <a:round/>
            </a:ln>
          </a:top>
          <a:bottom>
            <a:ln w="12700" cap="flat">
              <a:solidFill>
                <a:srgbClr val="FFFEE0"/>
              </a:solidFill>
              <a:prstDash val="solid"/>
              <a:round/>
            </a:ln>
          </a:bottom>
          <a:insideH>
            <a:ln w="12700" cap="flat">
              <a:solidFill>
                <a:srgbClr val="FFFEE0"/>
              </a:solidFill>
              <a:prstDash val="solid"/>
              <a:round/>
            </a:ln>
          </a:insideH>
          <a:insideV>
            <a:ln w="12700" cap="flat">
              <a:solidFill>
                <a:srgbClr val="FFFEE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EE0"/>
        </a:fontRef>
        <a:srgbClr val="FFFEE0"/>
      </a:tcTxStyle>
      <a:tcStyle>
        <a:tcBdr>
          <a:left>
            <a:ln w="12700" cap="flat">
              <a:solidFill>
                <a:srgbClr val="FFFEE0"/>
              </a:solidFill>
              <a:prstDash val="solid"/>
              <a:round/>
            </a:ln>
          </a:left>
          <a:right>
            <a:ln w="12700" cap="flat">
              <a:solidFill>
                <a:srgbClr val="FFFEE0"/>
              </a:solidFill>
              <a:prstDash val="solid"/>
              <a:round/>
            </a:ln>
          </a:right>
          <a:top>
            <a:ln w="38100" cap="flat">
              <a:solidFill>
                <a:srgbClr val="FFFEE0"/>
              </a:solidFill>
              <a:prstDash val="solid"/>
              <a:round/>
            </a:ln>
          </a:top>
          <a:bottom>
            <a:ln w="12700" cap="flat">
              <a:solidFill>
                <a:srgbClr val="FFFEE0"/>
              </a:solidFill>
              <a:prstDash val="solid"/>
              <a:round/>
            </a:ln>
          </a:bottom>
          <a:insideH>
            <a:ln w="12700" cap="flat">
              <a:solidFill>
                <a:srgbClr val="FFFEE0"/>
              </a:solidFill>
              <a:prstDash val="solid"/>
              <a:round/>
            </a:ln>
          </a:insideH>
          <a:insideV>
            <a:ln w="12700" cap="flat">
              <a:solidFill>
                <a:srgbClr val="FFFEE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EE0"/>
        </a:fontRef>
        <a:srgbClr val="FFFEE0"/>
      </a:tcTxStyle>
      <a:tcStyle>
        <a:tcBdr>
          <a:left>
            <a:ln w="12700" cap="flat">
              <a:solidFill>
                <a:srgbClr val="FFFEE0"/>
              </a:solidFill>
              <a:prstDash val="solid"/>
              <a:round/>
            </a:ln>
          </a:left>
          <a:right>
            <a:ln w="12700" cap="flat">
              <a:solidFill>
                <a:srgbClr val="FFFEE0"/>
              </a:solidFill>
              <a:prstDash val="solid"/>
              <a:round/>
            </a:ln>
          </a:right>
          <a:top>
            <a:ln w="12700" cap="flat">
              <a:solidFill>
                <a:srgbClr val="FFFEE0"/>
              </a:solidFill>
              <a:prstDash val="solid"/>
              <a:round/>
            </a:ln>
          </a:top>
          <a:bottom>
            <a:ln w="38100" cap="flat">
              <a:solidFill>
                <a:srgbClr val="FFFEE0"/>
              </a:solidFill>
              <a:prstDash val="solid"/>
              <a:round/>
            </a:ln>
          </a:bottom>
          <a:insideH>
            <a:ln w="12700" cap="flat">
              <a:solidFill>
                <a:srgbClr val="FFFEE0"/>
              </a:solidFill>
              <a:prstDash val="solid"/>
              <a:round/>
            </a:ln>
          </a:insideH>
          <a:insideV>
            <a:ln w="12700" cap="flat">
              <a:solidFill>
                <a:srgbClr val="FFFEE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EE0"/>
              </a:solidFill>
              <a:prstDash val="solid"/>
              <a:round/>
            </a:ln>
          </a:left>
          <a:right>
            <a:ln w="12700" cap="flat">
              <a:solidFill>
                <a:srgbClr val="FFFEE0"/>
              </a:solidFill>
              <a:prstDash val="solid"/>
              <a:round/>
            </a:ln>
          </a:right>
          <a:top>
            <a:ln w="12700" cap="flat">
              <a:solidFill>
                <a:srgbClr val="FFFEE0"/>
              </a:solidFill>
              <a:prstDash val="solid"/>
              <a:round/>
            </a:ln>
          </a:top>
          <a:bottom>
            <a:ln w="12700" cap="flat">
              <a:solidFill>
                <a:srgbClr val="FFFEE0"/>
              </a:solidFill>
              <a:prstDash val="solid"/>
              <a:round/>
            </a:ln>
          </a:bottom>
          <a:insideH>
            <a:ln w="12700" cap="flat">
              <a:solidFill>
                <a:srgbClr val="FFFEE0"/>
              </a:solidFill>
              <a:prstDash val="solid"/>
              <a:round/>
            </a:ln>
          </a:insideH>
          <a:insideV>
            <a:ln w="12700" cap="flat">
              <a:solidFill>
                <a:srgbClr val="FFFEE0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ajor">
          <a:srgbClr val="FFFEE0"/>
        </a:fontRef>
        <a:srgbClr val="FFFEE0"/>
      </a:tcTxStyle>
      <a:tcStyle>
        <a:tcBdr>
          <a:left>
            <a:ln w="12700" cap="flat">
              <a:solidFill>
                <a:srgbClr val="FFFEE0"/>
              </a:solidFill>
              <a:prstDash val="solid"/>
              <a:round/>
            </a:ln>
          </a:left>
          <a:right>
            <a:ln w="12700" cap="flat">
              <a:solidFill>
                <a:srgbClr val="FFFEE0"/>
              </a:solidFill>
              <a:prstDash val="solid"/>
              <a:round/>
            </a:ln>
          </a:right>
          <a:top>
            <a:ln w="12700" cap="flat">
              <a:solidFill>
                <a:srgbClr val="FFFEE0"/>
              </a:solidFill>
              <a:prstDash val="solid"/>
              <a:round/>
            </a:ln>
          </a:top>
          <a:bottom>
            <a:ln w="12700" cap="flat">
              <a:solidFill>
                <a:srgbClr val="FFFEE0"/>
              </a:solidFill>
              <a:prstDash val="solid"/>
              <a:round/>
            </a:ln>
          </a:bottom>
          <a:insideH>
            <a:ln w="12700" cap="flat">
              <a:solidFill>
                <a:srgbClr val="FFFEE0"/>
              </a:solidFill>
              <a:prstDash val="solid"/>
              <a:round/>
            </a:ln>
          </a:insideH>
          <a:insideV>
            <a:ln w="12700" cap="flat">
              <a:solidFill>
                <a:srgbClr val="FFFEE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EE0"/>
        </a:fontRef>
        <a:srgbClr val="FFFEE0"/>
      </a:tcTxStyle>
      <a:tcStyle>
        <a:tcBdr>
          <a:left>
            <a:ln w="12700" cap="flat">
              <a:solidFill>
                <a:srgbClr val="FFFEE0"/>
              </a:solidFill>
              <a:prstDash val="solid"/>
              <a:round/>
            </a:ln>
          </a:left>
          <a:right>
            <a:ln w="12700" cap="flat">
              <a:solidFill>
                <a:srgbClr val="FFFEE0"/>
              </a:solidFill>
              <a:prstDash val="solid"/>
              <a:round/>
            </a:ln>
          </a:right>
          <a:top>
            <a:ln w="38100" cap="flat">
              <a:solidFill>
                <a:srgbClr val="FFFEE0"/>
              </a:solidFill>
              <a:prstDash val="solid"/>
              <a:round/>
            </a:ln>
          </a:top>
          <a:bottom>
            <a:ln w="12700" cap="flat">
              <a:solidFill>
                <a:srgbClr val="FFFEE0"/>
              </a:solidFill>
              <a:prstDash val="solid"/>
              <a:round/>
            </a:ln>
          </a:bottom>
          <a:insideH>
            <a:ln w="12700" cap="flat">
              <a:solidFill>
                <a:srgbClr val="FFFEE0"/>
              </a:solidFill>
              <a:prstDash val="solid"/>
              <a:round/>
            </a:ln>
          </a:insideH>
          <a:insideV>
            <a:ln w="12700" cap="flat">
              <a:solidFill>
                <a:srgbClr val="FFFEE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EE0"/>
        </a:fontRef>
        <a:srgbClr val="FFFEE0"/>
      </a:tcTxStyle>
      <a:tcStyle>
        <a:tcBdr>
          <a:left>
            <a:ln w="12700" cap="flat">
              <a:solidFill>
                <a:srgbClr val="FFFEE0"/>
              </a:solidFill>
              <a:prstDash val="solid"/>
              <a:round/>
            </a:ln>
          </a:left>
          <a:right>
            <a:ln w="12700" cap="flat">
              <a:solidFill>
                <a:srgbClr val="FFFEE0"/>
              </a:solidFill>
              <a:prstDash val="solid"/>
              <a:round/>
            </a:ln>
          </a:right>
          <a:top>
            <a:ln w="12700" cap="flat">
              <a:solidFill>
                <a:srgbClr val="FFFEE0"/>
              </a:solidFill>
              <a:prstDash val="solid"/>
              <a:round/>
            </a:ln>
          </a:top>
          <a:bottom>
            <a:ln w="38100" cap="flat">
              <a:solidFill>
                <a:srgbClr val="FFFEE0"/>
              </a:solidFill>
              <a:prstDash val="solid"/>
              <a:round/>
            </a:ln>
          </a:bottom>
          <a:insideH>
            <a:ln w="12700" cap="flat">
              <a:solidFill>
                <a:srgbClr val="FFFEE0"/>
              </a:solidFill>
              <a:prstDash val="solid"/>
              <a:round/>
            </a:ln>
          </a:insideH>
          <a:insideV>
            <a:ln w="12700" cap="flat">
              <a:solidFill>
                <a:srgbClr val="FFFEE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EE0"/>
          </a:solidFill>
        </a:fill>
      </a:tcStyle>
    </a:band2H>
    <a:firstCol>
      <a:tcTxStyle b="on" i="off">
        <a:fontRef idx="major">
          <a:srgbClr val="FFFEE0"/>
        </a:fontRef>
        <a:srgbClr val="FFFEE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EE0"/>
          </a:solidFill>
        </a:fill>
      </a:tcStyle>
    </a:lastRow>
    <a:firstRow>
      <a:tcTxStyle b="on" i="off">
        <a:fontRef idx="major">
          <a:srgbClr val="FFFEE0"/>
        </a:fontRef>
        <a:srgbClr val="FFFEE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EE0"/>
              </a:solidFill>
              <a:prstDash val="solid"/>
              <a:round/>
            </a:ln>
          </a:left>
          <a:right>
            <a:ln w="12700" cap="flat">
              <a:solidFill>
                <a:srgbClr val="FFFEE0"/>
              </a:solidFill>
              <a:prstDash val="solid"/>
              <a:round/>
            </a:ln>
          </a:right>
          <a:top>
            <a:ln w="12700" cap="flat">
              <a:solidFill>
                <a:srgbClr val="FFFEE0"/>
              </a:solidFill>
              <a:prstDash val="solid"/>
              <a:round/>
            </a:ln>
          </a:top>
          <a:bottom>
            <a:ln w="12700" cap="flat">
              <a:solidFill>
                <a:srgbClr val="FFFEE0"/>
              </a:solidFill>
              <a:prstDash val="solid"/>
              <a:round/>
            </a:ln>
          </a:bottom>
          <a:insideH>
            <a:ln w="12700" cap="flat">
              <a:solidFill>
                <a:srgbClr val="FFFEE0"/>
              </a:solidFill>
              <a:prstDash val="solid"/>
              <a:round/>
            </a:ln>
          </a:insideH>
          <a:insideV>
            <a:ln w="12700" cap="flat">
              <a:solidFill>
                <a:srgbClr val="FFFEE0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EE0"/>
        </a:fontRef>
        <a:srgbClr val="FFFEE0"/>
      </a:tcTxStyle>
      <a:tcStyle>
        <a:tcBdr>
          <a:left>
            <a:ln w="12700" cap="flat">
              <a:solidFill>
                <a:srgbClr val="FFFEE0"/>
              </a:solidFill>
              <a:prstDash val="solid"/>
              <a:round/>
            </a:ln>
          </a:left>
          <a:right>
            <a:ln w="12700" cap="flat">
              <a:solidFill>
                <a:srgbClr val="FFFEE0"/>
              </a:solidFill>
              <a:prstDash val="solid"/>
              <a:round/>
            </a:ln>
          </a:right>
          <a:top>
            <a:ln w="12700" cap="flat">
              <a:solidFill>
                <a:srgbClr val="FFFEE0"/>
              </a:solidFill>
              <a:prstDash val="solid"/>
              <a:round/>
            </a:ln>
          </a:top>
          <a:bottom>
            <a:ln w="12700" cap="flat">
              <a:solidFill>
                <a:srgbClr val="FFFEE0"/>
              </a:solidFill>
              <a:prstDash val="solid"/>
              <a:round/>
            </a:ln>
          </a:bottom>
          <a:insideH>
            <a:ln w="12700" cap="flat">
              <a:solidFill>
                <a:srgbClr val="FFFEE0"/>
              </a:solidFill>
              <a:prstDash val="solid"/>
              <a:round/>
            </a:ln>
          </a:insideH>
          <a:insideV>
            <a:ln w="12700" cap="flat">
              <a:solidFill>
                <a:srgbClr val="FFFEE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EE0"/>
        </a:fontRef>
        <a:srgbClr val="FFFEE0"/>
      </a:tcTxStyle>
      <a:tcStyle>
        <a:tcBdr>
          <a:left>
            <a:ln w="12700" cap="flat">
              <a:solidFill>
                <a:srgbClr val="FFFEE0"/>
              </a:solidFill>
              <a:prstDash val="solid"/>
              <a:round/>
            </a:ln>
          </a:left>
          <a:right>
            <a:ln w="12700" cap="flat">
              <a:solidFill>
                <a:srgbClr val="FFFEE0"/>
              </a:solidFill>
              <a:prstDash val="solid"/>
              <a:round/>
            </a:ln>
          </a:right>
          <a:top>
            <a:ln w="38100" cap="flat">
              <a:solidFill>
                <a:srgbClr val="FFFEE0"/>
              </a:solidFill>
              <a:prstDash val="solid"/>
              <a:round/>
            </a:ln>
          </a:top>
          <a:bottom>
            <a:ln w="12700" cap="flat">
              <a:solidFill>
                <a:srgbClr val="FFFEE0"/>
              </a:solidFill>
              <a:prstDash val="solid"/>
              <a:round/>
            </a:ln>
          </a:bottom>
          <a:insideH>
            <a:ln w="12700" cap="flat">
              <a:solidFill>
                <a:srgbClr val="FFFEE0"/>
              </a:solidFill>
              <a:prstDash val="solid"/>
              <a:round/>
            </a:ln>
          </a:insideH>
          <a:insideV>
            <a:ln w="12700" cap="flat">
              <a:solidFill>
                <a:srgbClr val="FFFEE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EE0"/>
        </a:fontRef>
        <a:srgbClr val="FFFEE0"/>
      </a:tcTxStyle>
      <a:tcStyle>
        <a:tcBdr>
          <a:left>
            <a:ln w="12700" cap="flat">
              <a:solidFill>
                <a:srgbClr val="FFFEE0"/>
              </a:solidFill>
              <a:prstDash val="solid"/>
              <a:round/>
            </a:ln>
          </a:left>
          <a:right>
            <a:ln w="12700" cap="flat">
              <a:solidFill>
                <a:srgbClr val="FFFEE0"/>
              </a:solidFill>
              <a:prstDash val="solid"/>
              <a:round/>
            </a:ln>
          </a:right>
          <a:top>
            <a:ln w="12700" cap="flat">
              <a:solidFill>
                <a:srgbClr val="FFFEE0"/>
              </a:solidFill>
              <a:prstDash val="solid"/>
              <a:round/>
            </a:ln>
          </a:top>
          <a:bottom>
            <a:ln w="38100" cap="flat">
              <a:solidFill>
                <a:srgbClr val="FFFEE0"/>
              </a:solidFill>
              <a:prstDash val="solid"/>
              <a:round/>
            </a:ln>
          </a:bottom>
          <a:insideH>
            <a:ln w="12700" cap="flat">
              <a:solidFill>
                <a:srgbClr val="FFFEE0"/>
              </a:solidFill>
              <a:prstDash val="solid"/>
              <a:round/>
            </a:ln>
          </a:insideH>
          <a:insideV>
            <a:ln w="12700" cap="flat">
              <a:solidFill>
                <a:srgbClr val="FFFEE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51" name="Shape 25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1"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Метабиотики</a:t>
            </a:r>
            <a:r>
              <a:rPr b="0"/>
              <a:t> </a:t>
            </a:r>
            <a:r>
              <a:rPr b="0" sz="1600"/>
              <a:t>содержат уже готовые активные метаболиты известных представителей естественной микрофлоры. При попадании в кишечник они начинают действовать немедленно, не требуя времени для активации. Метабиотики, являясь продуктами метаболизма, а не живыми организмами, не разрушаются под воздействием желудочного сока, пищеварительных ферментов и не повреждаются под воздействием антибиотиков.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/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12" name="Уровень текста 1…"/>
          <p:cNvSpPr txBox="1"/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311698" y="1106125"/>
            <a:ext cx="8520603" cy="1963500"/>
          </a:xfrm>
          <a:prstGeom prst="rect">
            <a:avLst/>
          </a:prstGeom>
        </p:spPr>
        <p:txBody>
          <a:bodyPr anchor="b"/>
          <a:lstStyle>
            <a:lvl1pPr algn="ctr">
              <a:defRPr sz="12000"/>
            </a:lvl1pPr>
          </a:lstStyle>
          <a:p>
            <a:pPr/>
            <a:r>
              <a:t>xx%</a:t>
            </a:r>
          </a:p>
        </p:txBody>
      </p:sp>
      <p:sp>
        <p:nvSpPr>
          <p:cNvPr id="92" name="Уровень текста 1…"/>
          <p:cNvSpPr txBox="1"/>
          <p:nvPr>
            <p:ph type="body" sz="half" idx="1"/>
          </p:nvPr>
        </p:nvSpPr>
        <p:spPr>
          <a:xfrm>
            <a:off x="311698" y="3152225"/>
            <a:ext cx="8520603" cy="1300800"/>
          </a:xfrm>
          <a:prstGeom prst="rect">
            <a:avLst/>
          </a:prstGeom>
        </p:spPr>
        <p:txBody>
          <a:bodyPr/>
          <a:lstStyle>
            <a:lvl1pPr algn="ctr"/>
            <a:lvl2pPr algn="ctr"/>
            <a:lvl3pPr algn="ctr"/>
            <a:lvl4pPr algn="ctr"/>
            <a:lvl5pPr algn="ctr"/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3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/>
          <p:nvPr>
            <p:ph type="title"/>
          </p:nvPr>
        </p:nvSpPr>
        <p:spPr>
          <a:xfrm>
            <a:off x="311698" y="2150848"/>
            <a:ext cx="8520603" cy="841802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21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Текст заголовка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29" name="Уровень текста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0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Текст заголовка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38" name="Уровень текста 1…"/>
          <p:cNvSpPr txBox="1"/>
          <p:nvPr>
            <p:ph type="body" sz="half" idx="1"/>
          </p:nvPr>
        </p:nvSpPr>
        <p:spPr>
          <a:xfrm>
            <a:off x="311698" y="1152475"/>
            <a:ext cx="3999903" cy="3416400"/>
          </a:xfrm>
          <a:prstGeom prst="rect">
            <a:avLst/>
          </a:prstGeom>
        </p:spPr>
        <p:txBody>
          <a:bodyPr/>
          <a:lstStyle>
            <a:lvl1pPr indent="-317500">
              <a:buSzPts val="1400"/>
              <a:defRPr sz="1400"/>
            </a:lvl1pPr>
            <a:lvl2pPr marL="965200" indent="-355600">
              <a:buSzPts val="1400"/>
              <a:defRPr sz="1400"/>
            </a:lvl2pPr>
            <a:lvl3pPr marL="1422400" indent="-355600">
              <a:buSzPts val="1400"/>
              <a:defRPr sz="1400"/>
            </a:lvl3pPr>
            <a:lvl4pPr marL="1879600" indent="-355600">
              <a:buSzPts val="1400"/>
              <a:defRPr sz="1400"/>
            </a:lvl4pPr>
            <a:lvl5pPr marL="2336800" indent="-355600">
              <a:buSzPts val="1400"/>
              <a:defRPr sz="14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9" name="Google Shape;23;p5"/>
          <p:cNvSpPr txBox="1"/>
          <p:nvPr>
            <p:ph type="body" sz="half" idx="21"/>
          </p:nvPr>
        </p:nvSpPr>
        <p:spPr>
          <a:xfrm>
            <a:off x="4832398" y="1152475"/>
            <a:ext cx="3999903" cy="34164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0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48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Текст заголовка"/>
          <p:cNvSpPr txBox="1"/>
          <p:nvPr>
            <p:ph type="title"/>
          </p:nvPr>
        </p:nvSpPr>
        <p:spPr>
          <a:xfrm>
            <a:off x="311698" y="555600"/>
            <a:ext cx="2808003" cy="7557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56" name="Уровень текста 1…"/>
          <p:cNvSpPr txBox="1"/>
          <p:nvPr>
            <p:ph type="body" sz="quarter" idx="1"/>
          </p:nvPr>
        </p:nvSpPr>
        <p:spPr>
          <a:xfrm>
            <a:off x="311698" y="1389598"/>
            <a:ext cx="2808003" cy="3179403"/>
          </a:xfrm>
          <a:prstGeom prst="rect">
            <a:avLst/>
          </a:prstGeom>
        </p:spPr>
        <p:txBody>
          <a:bodyPr/>
          <a:lstStyle>
            <a:lvl1pPr indent="-304800">
              <a:buSzPts val="1200"/>
              <a:defRPr sz="1200"/>
            </a:lvl1pPr>
            <a:lvl2pPr marL="914400" indent="-304800">
              <a:buSzPts val="1200"/>
              <a:defRPr sz="1200"/>
            </a:lvl2pPr>
            <a:lvl3pPr marL="1371600" indent="-304800">
              <a:buSzPts val="1200"/>
              <a:defRPr sz="1200"/>
            </a:lvl3pPr>
            <a:lvl4pPr marL="1828800" indent="-304800">
              <a:buSzPts val="1200"/>
              <a:defRPr sz="1200"/>
            </a:lvl4pPr>
            <a:lvl5pPr marL="2286000" indent="-304800">
              <a:buSzPts val="1200"/>
              <a:defRPr sz="12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7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Текст заголовка"/>
          <p:cNvSpPr txBox="1"/>
          <p:nvPr>
            <p:ph type="title"/>
          </p:nvPr>
        </p:nvSpPr>
        <p:spPr>
          <a:xfrm>
            <a:off x="490250" y="450148"/>
            <a:ext cx="6367801" cy="4090803"/>
          </a:xfrm>
          <a:prstGeom prst="rect">
            <a:avLst/>
          </a:prstGeom>
        </p:spPr>
        <p:txBody>
          <a:bodyPr anchor="ctr"/>
          <a:lstStyle>
            <a:lvl1pPr>
              <a:defRPr sz="48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65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9"/>
          <p:cNvSpPr/>
          <p:nvPr/>
        </p:nvSpPr>
        <p:spPr>
          <a:xfrm>
            <a:off x="4572000" y="-126"/>
            <a:ext cx="4572000" cy="5143503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73" name="Текст заголовка"/>
          <p:cNvSpPr txBox="1"/>
          <p:nvPr>
            <p:ph type="title"/>
          </p:nvPr>
        </p:nvSpPr>
        <p:spPr>
          <a:xfrm>
            <a:off x="265500" y="1233175"/>
            <a:ext cx="4045200" cy="1482302"/>
          </a:xfrm>
          <a:prstGeom prst="rect">
            <a:avLst/>
          </a:prstGeom>
        </p:spPr>
        <p:txBody>
          <a:bodyPr anchor="b"/>
          <a:lstStyle>
            <a:lvl1pPr algn="ctr">
              <a:defRPr sz="42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74" name="Уровень текста 1…"/>
          <p:cNvSpPr txBox="1"/>
          <p:nvPr>
            <p:ph type="body" sz="quarter" idx="1"/>
          </p:nvPr>
        </p:nvSpPr>
        <p:spPr>
          <a:xfrm>
            <a:off x="265500" y="2803075"/>
            <a:ext cx="4045200" cy="1235101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1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1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1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1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1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5" name="Google Shape;39;p9"/>
          <p:cNvSpPr txBox="1"/>
          <p:nvPr>
            <p:ph type="body" sz="half" idx="21"/>
          </p:nvPr>
        </p:nvSpPr>
        <p:spPr>
          <a:xfrm>
            <a:off x="4939500" y="724074"/>
            <a:ext cx="3837000" cy="3695102"/>
          </a:xfrm>
          <a:prstGeom prst="rect">
            <a:avLst/>
          </a:prstGeom>
        </p:spPr>
        <p:txBody>
          <a:bodyPr anchor="ctr"/>
          <a:lstStyle/>
          <a:p>
            <a:pPr/>
          </a:p>
        </p:txBody>
      </p:sp>
      <p:sp>
        <p:nvSpPr>
          <p:cNvPr id="76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Уровень текста 1…"/>
          <p:cNvSpPr txBox="1"/>
          <p:nvPr>
            <p:ph type="body" sz="quarter" idx="1"/>
          </p:nvPr>
        </p:nvSpPr>
        <p:spPr>
          <a:xfrm>
            <a:off x="311698" y="4230575"/>
            <a:ext cx="5998804" cy="605102"/>
          </a:xfrm>
          <a:prstGeom prst="rect">
            <a:avLst/>
          </a:prstGeom>
        </p:spPr>
        <p:txBody>
          <a:bodyPr anchor="ctr"/>
          <a:lstStyle>
            <a:lvl1pPr marL="0" indent="228600">
              <a:lnSpc>
                <a:spcPct val="100000"/>
              </a:lnSpc>
              <a:buClrTx/>
              <a:buSzTx/>
              <a:buFontTx/>
              <a:buNone/>
            </a:lvl1pPr>
            <a:lvl2pPr>
              <a:lnSpc>
                <a:spcPct val="100000"/>
              </a:lnSpc>
              <a:buClrTx/>
              <a:buFontTx/>
            </a:lvl2pPr>
            <a:lvl3pPr>
              <a:lnSpc>
                <a:spcPct val="100000"/>
              </a:lnSpc>
              <a:buClrTx/>
              <a:buFontTx/>
            </a:lvl3pPr>
            <a:lvl4pPr>
              <a:lnSpc>
                <a:spcPct val="100000"/>
              </a:lnSpc>
              <a:buClrTx/>
              <a:buFontTx/>
            </a:lvl4pPr>
            <a:lvl5pPr>
              <a:lnSpc>
                <a:spcPct val="100000"/>
              </a:lnSpc>
              <a:buClrTx/>
              <a:buFontTx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4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E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/>
          <p:nvPr>
            <p:ph type="title"/>
          </p:nvPr>
        </p:nvSpPr>
        <p:spPr>
          <a:xfrm>
            <a:off x="311698" y="445025"/>
            <a:ext cx="8520603" cy="572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normAutofit fontScale="100000" lnSpcReduction="0"/>
          </a:bodyPr>
          <a:lstStyle/>
          <a:p>
            <a:pPr/>
            <a:r>
              <a:t>Текст заголовка</a:t>
            </a:r>
          </a:p>
        </p:txBody>
      </p:sp>
      <p:sp>
        <p:nvSpPr>
          <p:cNvPr id="3" name="Уровень текста 1…"/>
          <p:cNvSpPr txBox="1"/>
          <p:nvPr>
            <p:ph type="body" idx="1"/>
          </p:nvPr>
        </p:nvSpPr>
        <p:spPr>
          <a:xfrm>
            <a:off x="311698" y="1152475"/>
            <a:ext cx="8520603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normAutofit fontScale="100000" lnSpcReduction="0"/>
          </a:bodyPr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/>
          <p:nvPr>
            <p:ph type="sldNum" sz="quarter" idx="2"/>
          </p:nvPr>
        </p:nvSpPr>
        <p:spPr>
          <a:xfrm>
            <a:off x="8684347" y="4700820"/>
            <a:ext cx="336811" cy="318394"/>
          </a:xfrm>
          <a:prstGeom prst="rect">
            <a:avLst/>
          </a:prstGeom>
          <a:ln w="12700">
            <a:miter lim="400000"/>
          </a:ln>
        </p:spPr>
        <p:txBody>
          <a:bodyPr wrap="none" lIns="91423" tIns="91423" rIns="91423" bIns="91423" anchor="ctr">
            <a:normAutofit fontScale="100000" lnSpcReduction="0"/>
          </a:bodyPr>
          <a:lstStyle>
            <a:lvl1pPr algn="r">
              <a:defRPr sz="1000">
                <a:solidFill>
                  <a:srgbClr val="58585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457200" marR="0" indent="-3429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1pPr>
      <a:lvl2pPr marL="1005114" marR="0" indent="-408213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2pPr>
      <a:lvl3pPr marL="1462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3pPr>
      <a:lvl4pPr marL="1919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4pPr>
      <a:lvl5pPr marL="23767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5pPr>
      <a:lvl6pPr marL="28339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6pPr>
      <a:lvl7pPr marL="3291113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7pPr>
      <a:lvl8pPr marL="3748313" marR="0" indent="-408213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8pPr>
      <a:lvl9pPr marL="4205513" marR="0" indent="-408213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6.png"/><Relationship Id="rId4" Type="http://schemas.openxmlformats.org/officeDocument/2006/relationships/image" Target="../media/image3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4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.png"/><Relationship Id="rId3" Type="http://schemas.openxmlformats.org/officeDocument/2006/relationships/image" Target="../media/image3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Relationship Id="rId3" Type="http://schemas.openxmlformats.org/officeDocument/2006/relationships/image" Target="../media/image2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0.png"/><Relationship Id="rId3" Type="http://schemas.openxmlformats.org/officeDocument/2006/relationships/image" Target="../media/image4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1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3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2.png"/><Relationship Id="rId3" Type="http://schemas.openxmlformats.org/officeDocument/2006/relationships/image" Target="../media/image2.png"/><Relationship Id="rId4" Type="http://schemas.openxmlformats.org/officeDocument/2006/relationships/image" Target="../media/image9.jpeg"/><Relationship Id="rId5" Type="http://schemas.openxmlformats.org/officeDocument/2006/relationships/image" Target="../media/image4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png"/><Relationship Id="rId3" Type="http://schemas.openxmlformats.org/officeDocument/2006/relationships/image" Target="../media/image4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www.cell.com/cell/fulltext/S0092-8674(15)00248-2" TargetMode="Externa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hyperlink" Target="https://www.hopkinsmedicine.org/research/advancements-in-research/fundamentals/in-depth/the-gut-where-bacteria-and-immune-system-meet" TargetMode="External"/><Relationship Id="rId10" Type="http://schemas.openxmlformats.org/officeDocument/2006/relationships/hyperlink" Target="https://journals.plos.org/plosbiology/article?id=10.1371/journal.pbio.1002533" TargetMode="Externa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34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35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6.png"/><Relationship Id="rId3" Type="http://schemas.openxmlformats.org/officeDocument/2006/relationships/image" Target="../media/image3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eg"/><Relationship Id="rId3" Type="http://schemas.openxmlformats.org/officeDocument/2006/relationships/image" Target="../media/image3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2.png"/><Relationship Id="rId3" Type="http://schemas.openxmlformats.org/officeDocument/2006/relationships/image" Target="../media/image4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jpeg"/><Relationship Id="rId3" Type="http://schemas.openxmlformats.org/officeDocument/2006/relationships/image" Target="../media/image3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3.png"/><Relationship Id="rId3" Type="http://schemas.openxmlformats.org/officeDocument/2006/relationships/image" Target="../media/image4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6" Type="http://schemas.openxmlformats.org/officeDocument/2006/relationships/image" Target="../media/image46.png"/><Relationship Id="rId7" Type="http://schemas.openxmlformats.org/officeDocument/2006/relationships/image" Target="../media/image47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8.png"/><Relationship Id="rId3" Type="http://schemas.openxmlformats.org/officeDocument/2006/relationships/image" Target="../media/image4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Relationship Id="rId3" Type="http://schemas.openxmlformats.org/officeDocument/2006/relationships/image" Target="../media/image49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0.png"/><Relationship Id="rId3" Type="http://schemas.openxmlformats.org/officeDocument/2006/relationships/image" Target="../media/image5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3.png"/><Relationship Id="rId4" Type="http://schemas.openxmlformats.org/officeDocument/2006/relationships/hyperlink" Target="http://*https/pubmed.ncbi.nlm.nih.gov/24551663/" TargetMode="External"/><Relationship Id="rId5" Type="http://schemas.openxmlformats.org/officeDocument/2006/relationships/hyperlink" Target="https://www.sciencenews.org/article/identical-twins-may-not-be-so-identical-when-it-comes-gut-bacteria" TargetMode="External"/><Relationship Id="rId6" Type="http://schemas.openxmlformats.org/officeDocument/2006/relationships/hyperlink" Target="https://journals.plos.org/plosbiology/article?id=10.1371/journal.pbio.1002533" TargetMode="External"/><Relationship Id="rId7" Type="http://schemas.openxmlformats.org/officeDocument/2006/relationships/image" Target="../media/image9.png"/><Relationship Id="rId8" Type="http://schemas.openxmlformats.org/officeDocument/2006/relationships/image" Target="../media/image10.png"/><Relationship Id="rId9" Type="http://schemas.openxmlformats.org/officeDocument/2006/relationships/image" Target="../media/image11.png"/><Relationship Id="rId10" Type="http://schemas.openxmlformats.org/officeDocument/2006/relationships/image" Target="../media/image12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5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22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25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Metastick_comp (1) копия.png" descr="Metastick_comp (1) копия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49285" y="-85201"/>
            <a:ext cx="11178870" cy="5313902"/>
          </a:xfrm>
          <a:prstGeom prst="rect">
            <a:avLst/>
          </a:prstGeom>
          <a:ln w="12700">
            <a:miter lim="400000"/>
          </a:ln>
        </p:spPr>
      </p:pic>
      <p:sp>
        <p:nvSpPr>
          <p:cNvPr id="110" name="Google Shape;55;p13"/>
          <p:cNvSpPr txBox="1"/>
          <p:nvPr>
            <p:ph type="ctrTitle"/>
          </p:nvPr>
        </p:nvSpPr>
        <p:spPr>
          <a:xfrm>
            <a:off x="4408789" y="958800"/>
            <a:ext cx="4489904" cy="3225900"/>
          </a:xfrm>
          <a:prstGeom prst="rect">
            <a:avLst/>
          </a:prstGeom>
        </p:spPr>
        <p:txBody>
          <a:bodyPr anchor="ctr"/>
          <a:lstStyle/>
          <a:p>
            <a:pPr algn="l">
              <a:defRPr b="1" sz="4000">
                <a:solidFill>
                  <a:srgbClr val="363F47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Metastick</a:t>
            </a:r>
            <a:endParaRPr>
              <a:solidFill>
                <a:srgbClr val="FFFEE0"/>
              </a:solidFill>
            </a:endParaRPr>
          </a:p>
          <a:p>
            <a:pPr algn="l">
              <a:defRPr b="1" sz="2900">
                <a:solidFill>
                  <a:srgbClr val="FF8A49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идеален по составу — идеален по форме</a:t>
            </a:r>
          </a:p>
        </p:txBody>
      </p:sp>
      <p:pic>
        <p:nvPicPr>
          <p:cNvPr id="111" name="Google Shape;126;p20" descr="Google Shape;126;p20"/>
          <p:cNvPicPr>
            <a:picLocks noChangeAspect="1"/>
          </p:cNvPicPr>
          <p:nvPr/>
        </p:nvPicPr>
        <p:blipFill>
          <a:blip r:embed="rId3">
            <a:alphaModFix amt="77000"/>
            <a:extLst/>
          </a:blip>
          <a:stretch>
            <a:fillRect/>
          </a:stretch>
        </p:blipFill>
        <p:spPr>
          <a:xfrm>
            <a:off x="7936475" y="376603"/>
            <a:ext cx="831252" cy="1467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Прямоугольник"/>
          <p:cNvSpPr/>
          <p:nvPr/>
        </p:nvSpPr>
        <p:spPr>
          <a:xfrm>
            <a:off x="-99782" y="-65234"/>
            <a:ext cx="9343564" cy="5273968"/>
          </a:xfrm>
          <a:prstGeom prst="rect">
            <a:avLst/>
          </a:prstGeom>
          <a:gradFill>
            <a:gsLst>
              <a:gs pos="0">
                <a:srgbClr val="F7AF3F"/>
              </a:gs>
              <a:gs pos="100000">
                <a:srgbClr val="FFE160"/>
              </a:gs>
            </a:gsLst>
            <a:lin ang="19789214"/>
          </a:gradFill>
          <a:ln w="12700">
            <a:miter lim="400000"/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245" name="Google Shape;65;p15"/>
          <p:cNvSpPr txBox="1"/>
          <p:nvPr/>
        </p:nvSpPr>
        <p:spPr>
          <a:xfrm>
            <a:off x="336247" y="881702"/>
            <a:ext cx="4353739" cy="30726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lnSpc>
                <a:spcPct val="130000"/>
              </a:lnSpc>
              <a:defRPr sz="1600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Новое поколение продуктов для заботы </a:t>
            </a:r>
            <a:endParaRPr>
              <a:solidFill>
                <a:srgbClr val="404040"/>
              </a:solidFill>
            </a:endParaRPr>
          </a:p>
          <a:p>
            <a:pPr>
              <a:lnSpc>
                <a:spcPct val="130000"/>
              </a:lnSpc>
              <a:defRPr sz="1600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о микрофлоре кишечника:</a:t>
            </a:r>
            <a:endParaRPr>
              <a:solidFill>
                <a:srgbClr val="404040"/>
              </a:solidFill>
            </a:endParaRPr>
          </a:p>
          <a:p>
            <a:pPr>
              <a:lnSpc>
                <a:spcPct val="130000"/>
              </a:lnSpc>
              <a:defRPr sz="1600">
                <a:solidFill>
                  <a:srgbClr val="40404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</a:p>
          <a:p>
            <a:pPr marL="177800" indent="-17780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>
                <a:latin typeface="Gilroy Bold"/>
                <a:ea typeface="Gilroy Bold"/>
                <a:cs typeface="Gilroy Bold"/>
                <a:sym typeface="Gilroy Bold"/>
              </a:defRPr>
            </a:pPr>
            <a:r>
              <a:t>начинают действовать сразу* </a:t>
            </a:r>
          </a:p>
          <a:p>
            <a:pPr marL="177800" indent="-17780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активируют рост собственной полезной микрофлоры </a:t>
            </a:r>
          </a:p>
          <a:p>
            <a:pPr marL="177800" indent="-17780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отлично усваиваются и не вступают в конфликт с собственной микрофлорой организма  </a:t>
            </a:r>
          </a:p>
          <a:p>
            <a:pPr marL="177800" indent="-17780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не повреждаются антибиотиками </a:t>
            </a:r>
          </a:p>
          <a:p>
            <a:pPr marL="177800" indent="-17780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не чувствительны к кислой среде ЖКТ</a:t>
            </a:r>
          </a:p>
          <a:p>
            <a:pPr marL="177800" indent="-17780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имеют длительный срок хранения</a:t>
            </a:r>
          </a:p>
        </p:txBody>
      </p:sp>
      <p:sp>
        <p:nvSpPr>
          <p:cNvPr id="246" name="Google Shape;65;p15"/>
          <p:cNvSpPr txBox="1"/>
          <p:nvPr/>
        </p:nvSpPr>
        <p:spPr>
          <a:xfrm>
            <a:off x="310845" y="352576"/>
            <a:ext cx="3324453" cy="542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lnSpc>
                <a:spcPct val="80000"/>
              </a:lnSpc>
              <a:defRPr b="1" sz="2800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pPr/>
            <a:r>
              <a:t>Метабиотики</a:t>
            </a:r>
          </a:p>
        </p:txBody>
      </p:sp>
      <p:pic>
        <p:nvPicPr>
          <p:cNvPr id="247" name="metabio.png" descr="metabio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10499" y="581884"/>
            <a:ext cx="4280929" cy="41001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48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  <p:sp>
        <p:nvSpPr>
          <p:cNvPr id="249" name="Google Shape;65;p15"/>
          <p:cNvSpPr txBox="1"/>
          <p:nvPr/>
        </p:nvSpPr>
        <p:spPr>
          <a:xfrm>
            <a:off x="336247" y="4754900"/>
            <a:ext cx="4353739" cy="3098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lnSpc>
                <a:spcPct val="120000"/>
              </a:lnSpc>
              <a:defRPr i="1" sz="1000">
                <a:solidFill>
                  <a:srgbClr val="D66830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/>
            <a:r>
              <a:t>*после попадания в кишечник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Сквиркл"/>
          <p:cNvSpPr/>
          <p:nvPr/>
        </p:nvSpPr>
        <p:spPr>
          <a:xfrm>
            <a:off x="423332" y="1729414"/>
            <a:ext cx="2670343" cy="990601"/>
          </a:xfrm>
          <a:prstGeom prst="roundRect">
            <a:avLst>
              <a:gd name="adj" fmla="val 50000"/>
            </a:avLst>
          </a:prstGeom>
          <a:solidFill>
            <a:srgbClr val="F5F3E9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254" name="Сквиркл"/>
          <p:cNvSpPr/>
          <p:nvPr/>
        </p:nvSpPr>
        <p:spPr>
          <a:xfrm>
            <a:off x="5694414" y="1729414"/>
            <a:ext cx="2529650" cy="990601"/>
          </a:xfrm>
          <a:prstGeom prst="roundRect">
            <a:avLst>
              <a:gd name="adj" fmla="val 50000"/>
            </a:avLst>
          </a:prstGeom>
          <a:solidFill>
            <a:srgbClr val="F5F3E9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255" name="Google Shape;65;p15"/>
          <p:cNvSpPr txBox="1"/>
          <p:nvPr/>
        </p:nvSpPr>
        <p:spPr>
          <a:xfrm>
            <a:off x="310846" y="319121"/>
            <a:ext cx="7702854" cy="987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defRPr sz="2800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Забота о микрофлоре кишечника: </a:t>
            </a:r>
            <a:br/>
            <a:r>
              <a:t>в чем разница про- и метабиотиков?</a:t>
            </a:r>
          </a:p>
        </p:txBody>
      </p:sp>
      <p:sp>
        <p:nvSpPr>
          <p:cNvPr id="256" name="Google Shape;65;p15"/>
          <p:cNvSpPr txBox="1"/>
          <p:nvPr/>
        </p:nvSpPr>
        <p:spPr>
          <a:xfrm>
            <a:off x="1301925" y="2043173"/>
            <a:ext cx="2216508" cy="3884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 indent="152400">
              <a:lnSpc>
                <a:spcPct val="115000"/>
              </a:lnSpc>
              <a:defRPr sz="1600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pPr/>
            <a:r>
              <a:t>Метабиотики</a:t>
            </a:r>
          </a:p>
        </p:txBody>
      </p:sp>
      <p:pic>
        <p:nvPicPr>
          <p:cNvPr id="25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  <p:sp>
        <p:nvSpPr>
          <p:cNvPr id="258" name="Google Shape;65;p15"/>
          <p:cNvSpPr txBox="1"/>
          <p:nvPr/>
        </p:nvSpPr>
        <p:spPr>
          <a:xfrm>
            <a:off x="5689210" y="2840738"/>
            <a:ext cx="4090371" cy="14751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 marL="139700" indent="-13970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 sz="11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живые микроорганизмы </a:t>
            </a:r>
          </a:p>
          <a:p>
            <a:pPr marL="139700" indent="-13970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 sz="11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улучшают качественный состав </a:t>
            </a:r>
            <a:br/>
            <a:r>
              <a:t>микрофлоры </a:t>
            </a:r>
          </a:p>
          <a:p>
            <a:pPr marL="139700" indent="-13970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 sz="11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чувствительны к пищеварительным </a:t>
            </a:r>
            <a:br/>
            <a:r>
              <a:t>сокам и повреждаются антибиотиками </a:t>
            </a:r>
          </a:p>
          <a:p>
            <a:pPr marL="139700" indent="-13970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 sz="11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часто требовательны к условиям </a:t>
            </a:r>
            <a:br/>
            <a:r>
              <a:t>хранения</a:t>
            </a:r>
          </a:p>
        </p:txBody>
      </p:sp>
      <p:grpSp>
        <p:nvGrpSpPr>
          <p:cNvPr id="261" name="Группа"/>
          <p:cNvGrpSpPr/>
          <p:nvPr/>
        </p:nvGrpSpPr>
        <p:grpSpPr>
          <a:xfrm>
            <a:off x="478365" y="1731109"/>
            <a:ext cx="987213" cy="987213"/>
            <a:chOff x="0" y="0"/>
            <a:chExt cx="987212" cy="987212"/>
          </a:xfrm>
        </p:grpSpPr>
        <p:sp>
          <p:nvSpPr>
            <p:cNvPr id="259" name="Кружок"/>
            <p:cNvSpPr/>
            <p:nvPr/>
          </p:nvSpPr>
          <p:spPr>
            <a:xfrm>
              <a:off x="-1" y="-1"/>
              <a:ext cx="987213" cy="987213"/>
            </a:xfrm>
            <a:prstGeom prst="ellipse">
              <a:avLst/>
            </a:prstGeom>
            <a:solidFill>
              <a:srgbClr val="F6F3E9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  <p:pic>
          <p:nvPicPr>
            <p:cNvPr id="260" name="МЕТАБИОТИК 2.png" descr="МЕТАБИОТИК 2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22915" t="21439" r="16601" b="21439"/>
            <a:stretch>
              <a:fillRect/>
            </a:stretch>
          </p:blipFill>
          <p:spPr>
            <a:xfrm>
              <a:off x="124424" y="144456"/>
              <a:ext cx="780318" cy="69829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62" name="Google Shape;65;p15"/>
          <p:cNvSpPr txBox="1"/>
          <p:nvPr/>
        </p:nvSpPr>
        <p:spPr>
          <a:xfrm>
            <a:off x="412926" y="2840738"/>
            <a:ext cx="3862216" cy="14751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 marL="139700" indent="-13970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 sz="11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не содержат живых микроорганизмов </a:t>
            </a:r>
          </a:p>
          <a:p>
            <a:pPr marL="139700" indent="-13970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 sz="11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активируют рост собственной микрофлоры, </a:t>
            </a:r>
            <a:br/>
            <a:r>
              <a:t>способствуют росту ее численности </a:t>
            </a:r>
          </a:p>
          <a:p>
            <a:pPr marL="139700" indent="-13970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 sz="11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устойчивы к воздействию пищеварительных </a:t>
            </a:r>
            <a:br/>
            <a:r>
              <a:t>соков </a:t>
            </a:r>
          </a:p>
          <a:p>
            <a:pPr marL="139700" indent="-13970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 sz="11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не требуют особых условий хранения </a:t>
            </a:r>
          </a:p>
          <a:p>
            <a:pPr marL="139700" indent="-13970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 sz="11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можно принимать вместе с антибиотиками</a:t>
            </a:r>
          </a:p>
        </p:txBody>
      </p:sp>
      <p:grpSp>
        <p:nvGrpSpPr>
          <p:cNvPr id="265" name="Группа"/>
          <p:cNvGrpSpPr/>
          <p:nvPr/>
        </p:nvGrpSpPr>
        <p:grpSpPr>
          <a:xfrm>
            <a:off x="5673247" y="1731109"/>
            <a:ext cx="987213" cy="987213"/>
            <a:chOff x="0" y="0"/>
            <a:chExt cx="987212" cy="987212"/>
          </a:xfrm>
        </p:grpSpPr>
        <p:sp>
          <p:nvSpPr>
            <p:cNvPr id="263" name="Кружок"/>
            <p:cNvSpPr/>
            <p:nvPr/>
          </p:nvSpPr>
          <p:spPr>
            <a:xfrm>
              <a:off x="-1" y="-1"/>
              <a:ext cx="987213" cy="987213"/>
            </a:xfrm>
            <a:prstGeom prst="ellipse">
              <a:avLst/>
            </a:prstGeom>
            <a:solidFill>
              <a:srgbClr val="F6F3E9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  <p:pic>
          <p:nvPicPr>
            <p:cNvPr id="264" name="пробиотик.png" descr="пробиотик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9946" r="0" b="9946"/>
            <a:stretch>
              <a:fillRect/>
            </a:stretch>
          </p:blipFill>
          <p:spPr>
            <a:xfrm>
              <a:off x="31726" y="66063"/>
              <a:ext cx="882940" cy="86585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66" name="Google Shape;65;p15"/>
          <p:cNvSpPr txBox="1"/>
          <p:nvPr/>
        </p:nvSpPr>
        <p:spPr>
          <a:xfrm>
            <a:off x="6529553" y="2043173"/>
            <a:ext cx="1880545" cy="3884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 indent="152400">
              <a:lnSpc>
                <a:spcPct val="115000"/>
              </a:lnSpc>
              <a:defRPr sz="1600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pPr/>
            <a:r>
              <a:t>Пробиотики</a:t>
            </a:r>
          </a:p>
        </p:txBody>
      </p:sp>
      <p:pic>
        <p:nvPicPr>
          <p:cNvPr id="267" name="image10.png" descr="image10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013700" y="4782446"/>
            <a:ext cx="812800" cy="203779"/>
          </a:xfrm>
          <a:prstGeom prst="rect">
            <a:avLst/>
          </a:prstGeom>
          <a:ln w="12700">
            <a:miter lim="400000"/>
          </a:ln>
        </p:spPr>
      </p:pic>
      <p:sp>
        <p:nvSpPr>
          <p:cNvPr id="268" name="Линия"/>
          <p:cNvSpPr/>
          <p:nvPr/>
        </p:nvSpPr>
        <p:spPr>
          <a:xfrm>
            <a:off x="3082810" y="2224714"/>
            <a:ext cx="552970" cy="2"/>
          </a:xfrm>
          <a:prstGeom prst="line">
            <a:avLst/>
          </a:prstGeom>
          <a:ln w="25400">
            <a:solidFill>
              <a:srgbClr val="F5F3EA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69" name="Google Shape;135;p21"/>
          <p:cNvSpPr txBox="1"/>
          <p:nvPr/>
        </p:nvSpPr>
        <p:spPr>
          <a:xfrm>
            <a:off x="3456945" y="1753559"/>
            <a:ext cx="1880545" cy="9931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/>
          <a:p>
            <a:pPr algn="ctr">
              <a:defRPr sz="1600">
                <a:solidFill>
                  <a:srgbClr val="363F47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Действуют</a:t>
            </a:r>
          </a:p>
          <a:p>
            <a:pPr algn="ctr">
              <a:defRPr sz="1600">
                <a:solidFill>
                  <a:srgbClr val="363F47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комплексно,</a:t>
            </a:r>
          </a:p>
          <a:p>
            <a:pPr algn="ctr">
              <a:defRPr sz="1100">
                <a:solidFill>
                  <a:srgbClr val="363F47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восстанавливая</a:t>
            </a:r>
            <a:br/>
            <a:r>
              <a:t>микрофлору кишечника</a:t>
            </a:r>
          </a:p>
        </p:txBody>
      </p:sp>
      <p:sp>
        <p:nvSpPr>
          <p:cNvPr id="270" name="Линия"/>
          <p:cNvSpPr/>
          <p:nvPr/>
        </p:nvSpPr>
        <p:spPr>
          <a:xfrm>
            <a:off x="5146559" y="2224714"/>
            <a:ext cx="552970" cy="2"/>
          </a:xfrm>
          <a:prstGeom prst="line">
            <a:avLst/>
          </a:prstGeom>
          <a:ln w="25400">
            <a:solidFill>
              <a:srgbClr val="F5F3EA"/>
            </a:solidFill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148;p22"/>
          <p:cNvSpPr txBox="1"/>
          <p:nvPr/>
        </p:nvSpPr>
        <p:spPr>
          <a:xfrm>
            <a:off x="5782700" y="1702280"/>
            <a:ext cx="1581602" cy="363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>
            <a:lvl1pPr algn="ctr">
              <a:defRPr>
                <a:solidFill>
                  <a:srgbClr val="F1A039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/>
            <a:r>
              <a:t>Метабиотики</a:t>
            </a:r>
          </a:p>
        </p:txBody>
      </p:sp>
      <p:sp>
        <p:nvSpPr>
          <p:cNvPr id="273" name="Google Shape;149;p22"/>
          <p:cNvSpPr txBox="1"/>
          <p:nvPr/>
        </p:nvSpPr>
        <p:spPr>
          <a:xfrm>
            <a:off x="4180451" y="1697272"/>
            <a:ext cx="1723203" cy="3631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>
            <a:lvl1pPr>
              <a:defRPr>
                <a:solidFill>
                  <a:srgbClr val="F1A039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/>
            <a:r>
              <a:t>Пробиотики</a:t>
            </a:r>
          </a:p>
        </p:txBody>
      </p:sp>
      <p:sp>
        <p:nvSpPr>
          <p:cNvPr id="274" name="Google Shape;151;p22"/>
          <p:cNvSpPr txBox="1"/>
          <p:nvPr/>
        </p:nvSpPr>
        <p:spPr>
          <a:xfrm>
            <a:off x="310845" y="1901145"/>
            <a:ext cx="3611479" cy="29863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/>
          <a:p>
            <a:pPr>
              <a:lnSpc>
                <a:spcPts val="3200"/>
              </a:lnSpc>
              <a:defRPr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Улучшение состояния кожи</a:t>
            </a:r>
          </a:p>
          <a:p>
            <a:pPr>
              <a:lnSpc>
                <a:spcPts val="3200"/>
              </a:lnSpc>
              <a:defRPr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Нормализация стула</a:t>
            </a:r>
          </a:p>
          <a:p>
            <a:pPr>
              <a:lnSpc>
                <a:spcPts val="3200"/>
              </a:lnSpc>
              <a:defRPr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Помощь при похудении</a:t>
            </a:r>
          </a:p>
          <a:p>
            <a:pPr>
              <a:lnSpc>
                <a:spcPts val="3200"/>
              </a:lnSpc>
              <a:defRPr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Снижение аллергических реакций</a:t>
            </a:r>
          </a:p>
          <a:p>
            <a:pPr>
              <a:lnSpc>
                <a:spcPts val="3200"/>
              </a:lnSpc>
              <a:defRPr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Укрепление иммунитета</a:t>
            </a:r>
          </a:p>
          <a:p>
            <a:pPr>
              <a:lnSpc>
                <a:spcPts val="3200"/>
              </a:lnSpc>
              <a:defRPr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Во время приема антибиотиков</a:t>
            </a:r>
          </a:p>
          <a:p>
            <a:pPr>
              <a:lnSpc>
                <a:spcPts val="3200"/>
              </a:lnSpc>
              <a:defRPr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Восстановление после антибиотиков </a:t>
            </a:r>
          </a:p>
        </p:txBody>
      </p:sp>
      <p:sp>
        <p:nvSpPr>
          <p:cNvPr id="275" name="Google Shape;65;p15"/>
          <p:cNvSpPr txBox="1"/>
          <p:nvPr/>
        </p:nvSpPr>
        <p:spPr>
          <a:xfrm>
            <a:off x="310846" y="319121"/>
            <a:ext cx="7702854" cy="1431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defRPr b="1" sz="2800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Рекомендации по приему пробиотиков, метабиотиков или их сочетание </a:t>
            </a:r>
            <a:br/>
            <a:r>
              <a:t>в зависимости от цели:</a:t>
            </a:r>
          </a:p>
        </p:txBody>
      </p:sp>
      <p:sp>
        <p:nvSpPr>
          <p:cNvPr id="276" name="Прямая соединительная линия 2"/>
          <p:cNvSpPr/>
          <p:nvPr/>
        </p:nvSpPr>
        <p:spPr>
          <a:xfrm>
            <a:off x="310846" y="2447364"/>
            <a:ext cx="7353978" cy="1"/>
          </a:xfrm>
          <a:prstGeom prst="line">
            <a:avLst/>
          </a:prstGeom>
          <a:ln>
            <a:solidFill>
              <a:srgbClr val="FF9B00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77" name="Прямая соединительная линия 12"/>
          <p:cNvSpPr/>
          <p:nvPr/>
        </p:nvSpPr>
        <p:spPr>
          <a:xfrm>
            <a:off x="310846" y="2864223"/>
            <a:ext cx="7353978" cy="1"/>
          </a:xfrm>
          <a:prstGeom prst="line">
            <a:avLst/>
          </a:prstGeom>
          <a:ln>
            <a:solidFill>
              <a:srgbClr val="FF9B00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78" name="Прямая соединительная линия 13"/>
          <p:cNvSpPr/>
          <p:nvPr/>
        </p:nvSpPr>
        <p:spPr>
          <a:xfrm>
            <a:off x="310846" y="3254188"/>
            <a:ext cx="7353978" cy="1"/>
          </a:xfrm>
          <a:prstGeom prst="line">
            <a:avLst/>
          </a:prstGeom>
          <a:ln>
            <a:solidFill>
              <a:srgbClr val="FF9B00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79" name="Прямая соединительная линия 14"/>
          <p:cNvSpPr/>
          <p:nvPr/>
        </p:nvSpPr>
        <p:spPr>
          <a:xfrm>
            <a:off x="310846" y="3671046"/>
            <a:ext cx="7353978" cy="1"/>
          </a:xfrm>
          <a:prstGeom prst="line">
            <a:avLst/>
          </a:prstGeom>
          <a:ln>
            <a:solidFill>
              <a:srgbClr val="FF9B00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80" name="Прямая соединительная линия 15"/>
          <p:cNvSpPr/>
          <p:nvPr/>
        </p:nvSpPr>
        <p:spPr>
          <a:xfrm>
            <a:off x="310846" y="4087905"/>
            <a:ext cx="7353978" cy="1"/>
          </a:xfrm>
          <a:prstGeom prst="line">
            <a:avLst/>
          </a:prstGeom>
          <a:ln>
            <a:solidFill>
              <a:srgbClr val="FF9B00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81" name="Прямая соединительная линия 16"/>
          <p:cNvSpPr/>
          <p:nvPr/>
        </p:nvSpPr>
        <p:spPr>
          <a:xfrm>
            <a:off x="324365" y="4504764"/>
            <a:ext cx="7353978" cy="1"/>
          </a:xfrm>
          <a:prstGeom prst="line">
            <a:avLst/>
          </a:prstGeom>
          <a:ln>
            <a:solidFill>
              <a:srgbClr val="FF9B00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82" name="Овал 3"/>
          <p:cNvSpPr/>
          <p:nvPr/>
        </p:nvSpPr>
        <p:spPr>
          <a:xfrm>
            <a:off x="4666129" y="2191480"/>
            <a:ext cx="147921" cy="147921"/>
          </a:xfrm>
          <a:prstGeom prst="ellipse">
            <a:avLst/>
          </a:prstGeom>
          <a:solidFill>
            <a:srgbClr val="FF9B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83" name="Овал 18"/>
          <p:cNvSpPr/>
          <p:nvPr/>
        </p:nvSpPr>
        <p:spPr>
          <a:xfrm>
            <a:off x="6499542" y="2191480"/>
            <a:ext cx="147921" cy="147921"/>
          </a:xfrm>
          <a:prstGeom prst="ellipse">
            <a:avLst/>
          </a:prstGeom>
          <a:solidFill>
            <a:srgbClr val="FF9B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84" name="Овал 20"/>
          <p:cNvSpPr/>
          <p:nvPr/>
        </p:nvSpPr>
        <p:spPr>
          <a:xfrm>
            <a:off x="6499542" y="2597731"/>
            <a:ext cx="147921" cy="147921"/>
          </a:xfrm>
          <a:prstGeom prst="ellipse">
            <a:avLst/>
          </a:prstGeom>
          <a:solidFill>
            <a:srgbClr val="FF9B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85" name="Овал 21"/>
          <p:cNvSpPr/>
          <p:nvPr/>
        </p:nvSpPr>
        <p:spPr>
          <a:xfrm>
            <a:off x="4666129" y="2583489"/>
            <a:ext cx="147921" cy="147921"/>
          </a:xfrm>
          <a:prstGeom prst="ellipse">
            <a:avLst/>
          </a:prstGeom>
          <a:solidFill>
            <a:srgbClr val="FF9B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86" name="Овал 22"/>
          <p:cNvSpPr/>
          <p:nvPr/>
        </p:nvSpPr>
        <p:spPr>
          <a:xfrm>
            <a:off x="6499542" y="2987694"/>
            <a:ext cx="147921" cy="147921"/>
          </a:xfrm>
          <a:prstGeom prst="ellipse">
            <a:avLst/>
          </a:prstGeom>
          <a:solidFill>
            <a:srgbClr val="FF9B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87" name="Овал 23"/>
          <p:cNvSpPr/>
          <p:nvPr/>
        </p:nvSpPr>
        <p:spPr>
          <a:xfrm>
            <a:off x="4666129" y="3404553"/>
            <a:ext cx="147921" cy="147921"/>
          </a:xfrm>
          <a:prstGeom prst="ellipse">
            <a:avLst/>
          </a:prstGeom>
          <a:solidFill>
            <a:srgbClr val="FF9B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88" name="Овал 24"/>
          <p:cNvSpPr/>
          <p:nvPr/>
        </p:nvSpPr>
        <p:spPr>
          <a:xfrm>
            <a:off x="6499542" y="3404553"/>
            <a:ext cx="147921" cy="147921"/>
          </a:xfrm>
          <a:prstGeom prst="ellipse">
            <a:avLst/>
          </a:prstGeom>
          <a:solidFill>
            <a:srgbClr val="FF9B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89" name="Овал 26"/>
          <p:cNvSpPr/>
          <p:nvPr/>
        </p:nvSpPr>
        <p:spPr>
          <a:xfrm>
            <a:off x="6499542" y="3821412"/>
            <a:ext cx="147921" cy="147921"/>
          </a:xfrm>
          <a:prstGeom prst="ellipse">
            <a:avLst/>
          </a:prstGeom>
          <a:solidFill>
            <a:srgbClr val="FF9B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90" name="Овал 27"/>
          <p:cNvSpPr/>
          <p:nvPr/>
        </p:nvSpPr>
        <p:spPr>
          <a:xfrm>
            <a:off x="4666129" y="4640888"/>
            <a:ext cx="147921" cy="147921"/>
          </a:xfrm>
          <a:prstGeom prst="ellipse">
            <a:avLst/>
          </a:prstGeom>
          <a:solidFill>
            <a:srgbClr val="FF9B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91" name="Овал 30"/>
          <p:cNvSpPr/>
          <p:nvPr/>
        </p:nvSpPr>
        <p:spPr>
          <a:xfrm>
            <a:off x="6499542" y="4222375"/>
            <a:ext cx="147921" cy="147921"/>
          </a:xfrm>
          <a:prstGeom prst="ellipse">
            <a:avLst/>
          </a:prstGeom>
          <a:solidFill>
            <a:srgbClr val="FF9B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292" name="image10.png" descr="image1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13700" y="4782446"/>
            <a:ext cx="812800" cy="203779"/>
          </a:xfrm>
          <a:prstGeom prst="rect">
            <a:avLst/>
          </a:prstGeom>
          <a:ln w="12700">
            <a:miter lim="400000"/>
          </a:ln>
        </p:spPr>
      </p:pic>
      <p:sp>
        <p:nvSpPr>
          <p:cNvPr id="293" name="Овал 23"/>
          <p:cNvSpPr/>
          <p:nvPr/>
        </p:nvSpPr>
        <p:spPr>
          <a:xfrm>
            <a:off x="4666129" y="3821412"/>
            <a:ext cx="147921" cy="147921"/>
          </a:xfrm>
          <a:prstGeom prst="ellipse">
            <a:avLst/>
          </a:prstGeom>
          <a:solidFill>
            <a:srgbClr val="FF9B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Рисунок 1" descr="Рисунок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008"/>
            <a:ext cx="9144000" cy="5135484"/>
          </a:xfrm>
          <a:prstGeom prst="rect">
            <a:avLst/>
          </a:prstGeom>
          <a:ln w="12700">
            <a:miter lim="400000"/>
          </a:ln>
        </p:spPr>
      </p:pic>
      <p:sp>
        <p:nvSpPr>
          <p:cNvPr id="296" name="Прямоугольник"/>
          <p:cNvSpPr/>
          <p:nvPr/>
        </p:nvSpPr>
        <p:spPr>
          <a:xfrm>
            <a:off x="-33867" y="-44450"/>
            <a:ext cx="9211734" cy="5232400"/>
          </a:xfrm>
          <a:prstGeom prst="rect">
            <a:avLst/>
          </a:prstGeom>
          <a:solidFill>
            <a:srgbClr val="172C32">
              <a:alpha val="49644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297" name="Google Shape;218;p30"/>
          <p:cNvSpPr txBox="1"/>
          <p:nvPr>
            <p:ph type="ctrTitle"/>
          </p:nvPr>
        </p:nvSpPr>
        <p:spPr>
          <a:xfrm>
            <a:off x="311923" y="1438499"/>
            <a:ext cx="8219490" cy="2266502"/>
          </a:xfrm>
          <a:prstGeom prst="rect">
            <a:avLst/>
          </a:prstGeom>
        </p:spPr>
        <p:txBody>
          <a:bodyPr anchor="ctr"/>
          <a:lstStyle/>
          <a:p>
            <a:pPr algn="l" defTabSz="786383">
              <a:defRPr sz="3000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Мы в Coral Club уделяем особое внимание здоровью кишечника, поэтому создаем решения, вдохновленные природой </a:t>
            </a:r>
          </a:p>
          <a:p>
            <a:pPr algn="l" defTabSz="786383">
              <a:defRPr sz="3000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и основанные на научных исследованиях</a:t>
            </a:r>
          </a:p>
        </p:txBody>
      </p:sp>
      <p:pic>
        <p:nvPicPr>
          <p:cNvPr id="298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13700" y="4782532"/>
            <a:ext cx="812800" cy="2037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123;p20" descr="Google Shape;123;p2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24234" y="-240766"/>
            <a:ext cx="9710396" cy="5462107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" name="Google Shape;217;p30" descr="Google Shape;217;p30"/>
          <p:cNvPicPr>
            <a:picLocks noChangeAspect="1"/>
          </p:cNvPicPr>
          <p:nvPr/>
        </p:nvPicPr>
        <p:blipFill>
          <a:blip r:embed="rId3">
            <a:alphaModFix amt="77000"/>
            <a:extLst/>
          </a:blip>
          <a:stretch>
            <a:fillRect/>
          </a:stretch>
        </p:blipFill>
        <p:spPr>
          <a:xfrm>
            <a:off x="8051151" y="4824338"/>
            <a:ext cx="716576" cy="126485"/>
          </a:xfrm>
          <a:prstGeom prst="rect">
            <a:avLst/>
          </a:prstGeom>
          <a:ln w="12700">
            <a:miter lim="400000"/>
          </a:ln>
        </p:spPr>
      </p:pic>
      <p:sp>
        <p:nvSpPr>
          <p:cNvPr id="302" name="Google Shape;218;p30"/>
          <p:cNvSpPr txBox="1"/>
          <p:nvPr>
            <p:ph type="ctrTitle"/>
          </p:nvPr>
        </p:nvSpPr>
        <p:spPr>
          <a:xfrm>
            <a:off x="324622" y="830502"/>
            <a:ext cx="5728587" cy="3482496"/>
          </a:xfrm>
          <a:prstGeom prst="rect">
            <a:avLst/>
          </a:prstGeom>
        </p:spPr>
        <p:txBody>
          <a:bodyPr anchor="ctr"/>
          <a:lstStyle/>
          <a:p>
            <a:pPr algn="l">
              <a:defRPr b="1" sz="4000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Metastick —</a:t>
            </a:r>
            <a:r>
              <a:rPr sz="5000"/>
              <a:t> </a:t>
            </a:r>
            <a:r>
              <a:rPr sz="3600"/>
              <a:t> </a:t>
            </a:r>
            <a:br>
              <a:rPr sz="3600"/>
            </a:br>
            <a:r>
              <a:rPr b="0" sz="2900"/>
              <a:t>восстановление </a:t>
            </a:r>
            <a:endParaRPr sz="3600"/>
          </a:p>
          <a:p>
            <a:pPr algn="l">
              <a:defRPr sz="2900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собственной </a:t>
            </a:r>
            <a:br/>
            <a:r>
              <a:t>микрофлоры </a:t>
            </a:r>
            <a:br/>
            <a:r>
              <a:t>кишечника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Прямоугольник"/>
          <p:cNvSpPr/>
          <p:nvPr/>
        </p:nvSpPr>
        <p:spPr>
          <a:xfrm>
            <a:off x="-44848" y="-93630"/>
            <a:ext cx="9343564" cy="5330760"/>
          </a:xfrm>
          <a:prstGeom prst="rect">
            <a:avLst/>
          </a:prstGeom>
          <a:solidFill>
            <a:srgbClr val="F9F6EB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/>
          </a:p>
        </p:txBody>
      </p:sp>
      <p:pic>
        <p:nvPicPr>
          <p:cNvPr id="305" name="ЗАКАЗ МЕТАБИОТИКИ_®ЂЂобва†ж®п2.png" descr="ЗАКАЗ МЕТАБИОТИКИ_®ЂЂобва†ж®п2.png"/>
          <p:cNvPicPr>
            <a:picLocks noChangeAspect="1"/>
          </p:cNvPicPr>
          <p:nvPr/>
        </p:nvPicPr>
        <p:blipFill>
          <a:blip r:embed="rId2">
            <a:extLst/>
          </a:blip>
          <a:srcRect l="27357" t="0" r="25439" b="0"/>
          <a:stretch>
            <a:fillRect/>
          </a:stretch>
        </p:blipFill>
        <p:spPr>
          <a:xfrm>
            <a:off x="4051308" y="-762428"/>
            <a:ext cx="5250832" cy="6997249"/>
          </a:xfrm>
          <a:prstGeom prst="rect">
            <a:avLst/>
          </a:prstGeom>
          <a:ln w="12700">
            <a:miter lim="400000"/>
          </a:ln>
        </p:spPr>
      </p:pic>
      <p:sp>
        <p:nvSpPr>
          <p:cNvPr id="306" name="Google Shape;65;p15"/>
          <p:cNvSpPr txBox="1"/>
          <p:nvPr/>
        </p:nvSpPr>
        <p:spPr>
          <a:xfrm>
            <a:off x="310846" y="319121"/>
            <a:ext cx="7702854" cy="987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defRPr sz="2800">
                <a:solidFill>
                  <a:srgbClr val="F0A039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Metastick </a:t>
            </a:r>
          </a:p>
          <a:p>
            <a:pPr>
              <a:defRPr sz="2800">
                <a:solidFill>
                  <a:srgbClr val="F0A039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действует сразу после приема </a:t>
            </a:r>
          </a:p>
        </p:txBody>
      </p:sp>
      <p:sp>
        <p:nvSpPr>
          <p:cNvPr id="307" name="при регулярном приеме увеличивается сексуальное влечение и возбуждение"/>
          <p:cNvSpPr txBox="1"/>
          <p:nvPr/>
        </p:nvSpPr>
        <p:spPr>
          <a:xfrm>
            <a:off x="810922" y="1694688"/>
            <a:ext cx="3306772" cy="10148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15000"/>
              </a:lnSpc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/>
            <a:r>
              <a:t>Компоненты метабиотика проходят через агрессивную среду желудка и в неизменном виде попадают в кишечник</a:t>
            </a:r>
          </a:p>
        </p:txBody>
      </p:sp>
      <p:sp>
        <p:nvSpPr>
          <p:cNvPr id="308" name="существенно снижаются симптомы менопаузы"/>
          <p:cNvSpPr txBox="1"/>
          <p:nvPr/>
        </p:nvSpPr>
        <p:spPr>
          <a:xfrm>
            <a:off x="823364" y="3040888"/>
            <a:ext cx="3281887" cy="7635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ct val="120000"/>
              </a:lnSpc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Комплексное действие ингредиентов активирует </a:t>
            </a:r>
            <a:br/>
            <a:r>
              <a:t>рост собственной микрофлоры</a:t>
            </a:r>
          </a:p>
        </p:txBody>
      </p:sp>
      <p:sp>
        <p:nvSpPr>
          <p:cNvPr id="309" name="при регулярном приеме увеличивается сексуальное влечение и возбуждение"/>
          <p:cNvSpPr txBox="1"/>
          <p:nvPr/>
        </p:nvSpPr>
        <p:spPr>
          <a:xfrm>
            <a:off x="412988" y="1694688"/>
            <a:ext cx="355873" cy="205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15000"/>
              </a:lnSpc>
              <a:defRPr sz="1600">
                <a:solidFill>
                  <a:srgbClr val="F0A039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pPr/>
            <a:r>
              <a:t>01</a:t>
            </a:r>
          </a:p>
        </p:txBody>
      </p:sp>
      <p:sp>
        <p:nvSpPr>
          <p:cNvPr id="310" name="при регулярном приеме увеличивается сексуальное влечение и возбуждение"/>
          <p:cNvSpPr txBox="1"/>
          <p:nvPr/>
        </p:nvSpPr>
        <p:spPr>
          <a:xfrm>
            <a:off x="412988" y="3036653"/>
            <a:ext cx="355873" cy="205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15000"/>
              </a:lnSpc>
              <a:defRPr sz="1600">
                <a:solidFill>
                  <a:srgbClr val="F0A039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pPr/>
            <a:r>
              <a:t>02</a:t>
            </a:r>
          </a:p>
        </p:txBody>
      </p:sp>
      <p:pic>
        <p:nvPicPr>
          <p:cNvPr id="311" name="image10.png" descr="image1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13700" y="4782446"/>
            <a:ext cx="812800" cy="20377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9_metastick (1) копия.png" descr="9_metastick (1) копия.png"/>
          <p:cNvPicPr>
            <a:picLocks noChangeAspect="1"/>
          </p:cNvPicPr>
          <p:nvPr/>
        </p:nvPicPr>
        <p:blipFill>
          <a:blip r:embed="rId2">
            <a:extLst/>
          </a:blip>
          <a:srcRect l="10086" t="0" r="0" b="0"/>
          <a:stretch>
            <a:fillRect/>
          </a:stretch>
        </p:blipFill>
        <p:spPr>
          <a:xfrm>
            <a:off x="-482478" y="-372845"/>
            <a:ext cx="9778878" cy="5530154"/>
          </a:xfrm>
          <a:prstGeom prst="rect">
            <a:avLst/>
          </a:prstGeom>
          <a:ln w="12700">
            <a:miter lim="400000"/>
          </a:ln>
        </p:spPr>
      </p:pic>
      <p:sp>
        <p:nvSpPr>
          <p:cNvPr id="314" name="Google Shape;65;p15"/>
          <p:cNvSpPr txBox="1"/>
          <p:nvPr/>
        </p:nvSpPr>
        <p:spPr>
          <a:xfrm>
            <a:off x="339479" y="1444616"/>
            <a:ext cx="6526642" cy="3202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normAutofit fontScale="100000" lnSpcReduction="0"/>
          </a:bodyPr>
          <a:lstStyle/>
          <a:p>
            <a:pPr>
              <a:lnSpc>
                <a:spcPct val="90000"/>
              </a:lnSpc>
              <a:defRPr b="1" sz="2800">
                <a:solidFill>
                  <a:srgbClr val="FDFFC8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Активные компоненты </a:t>
            </a:r>
            <a:br/>
            <a:r>
              <a:t>Metastick способствуют восстановлению </a:t>
            </a:r>
            <a:br/>
            <a:r>
              <a:t>микрофлоры кишечника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Прямоугольник"/>
          <p:cNvSpPr/>
          <p:nvPr/>
        </p:nvSpPr>
        <p:spPr>
          <a:xfrm>
            <a:off x="-33867" y="-44450"/>
            <a:ext cx="9211734" cy="5232400"/>
          </a:xfrm>
          <a:prstGeom prst="rect">
            <a:avLst/>
          </a:prstGeom>
          <a:solidFill>
            <a:srgbClr val="F1A039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/>
          </a:p>
        </p:txBody>
      </p:sp>
      <p:pic>
        <p:nvPicPr>
          <p:cNvPr id="317" name="jen-gunter-A4BBdJQu2co-unsplash.jpg" descr="jen-gunter-A4BBdJQu2co-unsplash.jpg"/>
          <p:cNvPicPr>
            <a:picLocks noChangeAspect="1"/>
          </p:cNvPicPr>
          <p:nvPr/>
        </p:nvPicPr>
        <p:blipFill>
          <a:blip r:embed="rId2">
            <a:extLst/>
          </a:blip>
          <a:srcRect l="0" t="13339" r="24090" b="6606"/>
          <a:stretch>
            <a:fillRect/>
          </a:stretch>
        </p:blipFill>
        <p:spPr>
          <a:xfrm>
            <a:off x="5453393" y="-34119"/>
            <a:ext cx="3706441" cy="52117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8" name="marcos-paulo-prado-NzgJorXLKAo-unsplash.jpg" descr="marcos-paulo-prado-NzgJorXLKAo-unsplash.jpg"/>
          <p:cNvPicPr>
            <a:picLocks noChangeAspect="1"/>
          </p:cNvPicPr>
          <p:nvPr/>
        </p:nvPicPr>
        <p:blipFill>
          <a:blip r:embed="rId3">
            <a:extLst/>
          </a:blip>
          <a:srcRect l="1537" t="600" r="1757" b="34928"/>
          <a:stretch>
            <a:fillRect/>
          </a:stretch>
        </p:blipFill>
        <p:spPr>
          <a:xfrm rot="18836693">
            <a:off x="5044269" y="2728359"/>
            <a:ext cx="2806001" cy="28059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40" h="21386" fill="norm" stroke="1" extrusionOk="0">
                <a:moveTo>
                  <a:pt x="10919" y="2"/>
                </a:moveTo>
                <a:cubicBezTo>
                  <a:pt x="4997" y="-107"/>
                  <a:pt x="111" y="4589"/>
                  <a:pt x="2" y="10495"/>
                </a:cubicBezTo>
                <a:cubicBezTo>
                  <a:pt x="-107" y="16401"/>
                  <a:pt x="4604" y="21275"/>
                  <a:pt x="10524" y="21384"/>
                </a:cubicBezTo>
                <a:cubicBezTo>
                  <a:pt x="16445" y="21493"/>
                  <a:pt x="21329" y="16797"/>
                  <a:pt x="21438" y="10891"/>
                </a:cubicBezTo>
                <a:cubicBezTo>
                  <a:pt x="21493" y="7938"/>
                  <a:pt x="20346" y="5240"/>
                  <a:pt x="18442" y="3269"/>
                </a:cubicBezTo>
                <a:cubicBezTo>
                  <a:pt x="16538" y="1299"/>
                  <a:pt x="13879" y="56"/>
                  <a:pt x="10919" y="2"/>
                </a:cubicBezTo>
                <a:close/>
              </a:path>
            </a:pathLst>
          </a:custGeom>
          <a:ln w="76200">
            <a:solidFill>
              <a:srgbClr val="F1A039"/>
            </a:solidFill>
          </a:ln>
        </p:spPr>
      </p:pic>
      <p:sp>
        <p:nvSpPr>
          <p:cNvPr id="319" name="Google Shape;65;p15"/>
          <p:cNvSpPr txBox="1"/>
          <p:nvPr>
            <p:ph type="ctrTitle"/>
          </p:nvPr>
        </p:nvSpPr>
        <p:spPr>
          <a:xfrm>
            <a:off x="323548" y="319426"/>
            <a:ext cx="5821624" cy="2734493"/>
          </a:xfrm>
          <a:prstGeom prst="rect">
            <a:avLst/>
          </a:prstGeom>
        </p:spPr>
        <p:txBody>
          <a:bodyPr anchor="t"/>
          <a:lstStyle/>
          <a:p>
            <a:pPr algn="l">
              <a:defRPr sz="2800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Водные субстраты* </a:t>
            </a:r>
            <a:br/>
            <a:r>
              <a:t>метаболитов Lactobacillus</a:t>
            </a:r>
            <a:br/>
            <a:r>
              <a:t>plantarum из кожуры </a:t>
            </a:r>
            <a:br/>
            <a:r>
              <a:t>апельсина и капусты кимчи </a:t>
            </a:r>
          </a:p>
        </p:txBody>
      </p:sp>
      <p:pic>
        <p:nvPicPr>
          <p:cNvPr id="320" name="Рисунок 2" descr="Рисунок 2"/>
          <p:cNvPicPr>
            <a:picLocks noChangeAspect="1"/>
          </p:cNvPicPr>
          <p:nvPr/>
        </p:nvPicPr>
        <p:blipFill>
          <a:blip r:embed="rId4">
            <a:extLst/>
          </a:blip>
          <a:srcRect l="0" t="0" r="0" b="62605"/>
          <a:stretch>
            <a:fillRect/>
          </a:stretch>
        </p:blipFill>
        <p:spPr>
          <a:xfrm rot="11670356">
            <a:off x="15742657" y="-1386557"/>
            <a:ext cx="6249441" cy="17692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923" y="0"/>
                </a:moveTo>
                <a:cubicBezTo>
                  <a:pt x="4890" y="0"/>
                  <a:pt x="0" y="4835"/>
                  <a:pt x="0" y="10800"/>
                </a:cubicBezTo>
                <a:cubicBezTo>
                  <a:pt x="0" y="16765"/>
                  <a:pt x="4890" y="21600"/>
                  <a:pt x="10923" y="21600"/>
                </a:cubicBezTo>
                <a:cubicBezTo>
                  <a:pt x="16167" y="21600"/>
                  <a:pt x="20544" y="17945"/>
                  <a:pt x="21600" y="13072"/>
                </a:cubicBezTo>
                <a:lnTo>
                  <a:pt x="21600" y="8528"/>
                </a:lnTo>
                <a:cubicBezTo>
                  <a:pt x="20544" y="3655"/>
                  <a:pt x="16167" y="0"/>
                  <a:pt x="10923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21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  <p:sp>
        <p:nvSpPr>
          <p:cNvPr id="322" name="Google Shape;65;p15"/>
          <p:cNvSpPr txBox="1"/>
          <p:nvPr/>
        </p:nvSpPr>
        <p:spPr>
          <a:xfrm>
            <a:off x="341552" y="2335190"/>
            <a:ext cx="5027680" cy="21569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/>
          <a:p>
            <a:pPr defTabSz="457200"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Традиционные продукты Юго-Восточной Азии апельсин </a:t>
            </a:r>
            <a:br/>
            <a:r>
              <a:t>и кимчи являются полезной "пищей" для пробиотиков, </a:t>
            </a:r>
            <a:br/>
            <a:r>
              <a:t>которые выделяют множество разнообразных </a:t>
            </a:r>
            <a:br/>
            <a:r>
              <a:t>метаболитов, благодаря такому питанию. </a:t>
            </a:r>
          </a:p>
          <a:p>
            <a:pPr defTabSz="457200"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</a:p>
          <a:p>
            <a:pPr defTabSz="457200"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Поэтому апельсин и кимчи были выбраны в качестве субстрата для Lactobacillus plantarum.</a:t>
            </a:r>
          </a:p>
        </p:txBody>
      </p:sp>
      <p:sp>
        <p:nvSpPr>
          <p:cNvPr id="323" name="Google Shape;65;p15"/>
          <p:cNvSpPr txBox="1"/>
          <p:nvPr/>
        </p:nvSpPr>
        <p:spPr>
          <a:xfrm>
            <a:off x="341552" y="4609536"/>
            <a:ext cx="4409746" cy="4670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/>
          <a:p>
            <a:pPr defTabSz="457200">
              <a:lnSpc>
                <a:spcPct val="90000"/>
              </a:lnSpc>
              <a:defRPr i="1" sz="10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*субстрат — это питательная среда для роста </a:t>
            </a:r>
            <a:br/>
            <a:r>
              <a:t>и развития живых микрооганизмов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9B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Google Shape;216;p30" descr="Google Shape;216;p30"/>
          <p:cNvPicPr>
            <a:picLocks noChangeAspect="1"/>
          </p:cNvPicPr>
          <p:nvPr/>
        </p:nvPicPr>
        <p:blipFill>
          <a:blip r:embed="rId2">
            <a:extLst/>
          </a:blip>
          <a:srcRect l="17546" t="564" r="14451" b="1196"/>
          <a:stretch>
            <a:fillRect/>
          </a:stretch>
        </p:blipFill>
        <p:spPr>
          <a:xfrm>
            <a:off x="5456902" y="-1"/>
            <a:ext cx="3714447" cy="51435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26" name="Google Shape;217;p30" descr="Google Shape;217;p30"/>
          <p:cNvPicPr>
            <a:picLocks noChangeAspect="1"/>
          </p:cNvPicPr>
          <p:nvPr/>
        </p:nvPicPr>
        <p:blipFill>
          <a:blip r:embed="rId3">
            <a:alphaModFix amt="77000"/>
            <a:extLst/>
          </a:blip>
          <a:stretch>
            <a:fillRect/>
          </a:stretch>
        </p:blipFill>
        <p:spPr>
          <a:xfrm>
            <a:off x="7936475" y="4811638"/>
            <a:ext cx="831252" cy="146727"/>
          </a:xfrm>
          <a:prstGeom prst="rect">
            <a:avLst/>
          </a:prstGeom>
          <a:ln w="12700">
            <a:miter lim="400000"/>
          </a:ln>
        </p:spPr>
      </p:pic>
      <p:pic>
        <p:nvPicPr>
          <p:cNvPr id="327" name="iStock-172876004.jpg" descr="iStock-172876004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453919" y="0"/>
            <a:ext cx="4061032" cy="5143502"/>
          </a:xfrm>
          <a:prstGeom prst="rect">
            <a:avLst/>
          </a:prstGeom>
          <a:ln w="12700">
            <a:miter lim="400000"/>
          </a:ln>
        </p:spPr>
      </p:pic>
      <p:pic>
        <p:nvPicPr>
          <p:cNvPr id="328" name="image10.png" descr="image10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013700" y="4782446"/>
            <a:ext cx="812800" cy="203779"/>
          </a:xfrm>
          <a:prstGeom prst="rect">
            <a:avLst/>
          </a:prstGeom>
          <a:ln w="12700">
            <a:miter lim="400000"/>
          </a:ln>
        </p:spPr>
      </p:pic>
      <p:sp>
        <p:nvSpPr>
          <p:cNvPr id="329" name="Google Shape;218;p30"/>
          <p:cNvSpPr txBox="1"/>
          <p:nvPr>
            <p:ph type="ctrTitle"/>
          </p:nvPr>
        </p:nvSpPr>
        <p:spPr>
          <a:xfrm>
            <a:off x="314079" y="321937"/>
            <a:ext cx="6526642" cy="1979199"/>
          </a:xfrm>
          <a:prstGeom prst="rect">
            <a:avLst/>
          </a:prstGeom>
        </p:spPr>
        <p:txBody>
          <a:bodyPr anchor="t"/>
          <a:lstStyle/>
          <a:p>
            <a:pPr algn="l">
              <a:defRPr sz="2800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Экстракт </a:t>
            </a:r>
          </a:p>
          <a:p>
            <a:pPr algn="l">
              <a:defRPr sz="2800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мякоти банана райского</a:t>
            </a:r>
          </a:p>
        </p:txBody>
      </p:sp>
      <p:sp>
        <p:nvSpPr>
          <p:cNvPr id="330" name="содержит фруктоолигосахариды, растворимую клетчатку, органические кислоты, минералы (особенно калий и магний), витамины А, С, Е группы В.…"/>
          <p:cNvSpPr txBox="1"/>
          <p:nvPr/>
        </p:nvSpPr>
        <p:spPr>
          <a:xfrm>
            <a:off x="374934" y="1467689"/>
            <a:ext cx="4741035" cy="1998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457200"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содержит фруктоолигосахариды, растворимую клетчатку, органические кислоты, минералы (особенно калий и магний), витамины А, С, Е группы В. </a:t>
            </a:r>
          </a:p>
          <a:p>
            <a:pPr defTabSz="457200"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</a:p>
          <a:p>
            <a:pPr defTabSz="457200"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Фруктоолигосахариды и растворимая клетчатка являются пищей для собственных полезных бактерий кишечника и способствуют повышению их активности, активируют перистальтику кишечника,  поддерживают липидный и углеводный обмен. 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9B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iStock-1423301592 копия.png" descr="iStock-1423301592 копия.png"/>
          <p:cNvPicPr>
            <a:picLocks noChangeAspect="1"/>
          </p:cNvPicPr>
          <p:nvPr/>
        </p:nvPicPr>
        <p:blipFill>
          <a:blip r:embed="rId2">
            <a:extLst/>
          </a:blip>
          <a:srcRect l="3799" t="0" r="48800" b="0"/>
          <a:stretch>
            <a:fillRect/>
          </a:stretch>
        </p:blipFill>
        <p:spPr>
          <a:xfrm>
            <a:off x="5457892" y="0"/>
            <a:ext cx="3680882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333" name="Google Shape;218;p30"/>
          <p:cNvSpPr txBox="1"/>
          <p:nvPr/>
        </p:nvSpPr>
        <p:spPr>
          <a:xfrm>
            <a:off x="6207095" y="1552309"/>
            <a:ext cx="2182611" cy="1842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 anchor="ctr">
            <a:normAutofit fontScale="100000" lnSpcReduction="0"/>
          </a:bodyPr>
          <a:lstStyle>
            <a:lvl1pPr algn="ctr">
              <a:defRPr b="1" sz="4600">
                <a:solidFill>
                  <a:srgbClr val="FFFFFF">
                    <a:alpha val="82599"/>
                  </a:srgbClr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В6</a:t>
            </a:r>
          </a:p>
        </p:txBody>
      </p:sp>
      <p:pic>
        <p:nvPicPr>
          <p:cNvPr id="334" name="image10.png" descr="image1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13700" y="4782446"/>
            <a:ext cx="812800" cy="203779"/>
          </a:xfrm>
          <a:prstGeom prst="rect">
            <a:avLst/>
          </a:prstGeom>
          <a:ln w="12700">
            <a:miter lim="400000"/>
          </a:ln>
        </p:spPr>
      </p:pic>
      <p:sp>
        <p:nvSpPr>
          <p:cNvPr id="335" name="Google Shape;218;p30"/>
          <p:cNvSpPr txBox="1"/>
          <p:nvPr>
            <p:ph type="ctrTitle"/>
          </p:nvPr>
        </p:nvSpPr>
        <p:spPr>
          <a:xfrm>
            <a:off x="339479" y="296537"/>
            <a:ext cx="6526642" cy="1979199"/>
          </a:xfrm>
          <a:prstGeom prst="rect">
            <a:avLst/>
          </a:prstGeom>
        </p:spPr>
        <p:txBody>
          <a:bodyPr anchor="t"/>
          <a:lstStyle>
            <a:lvl1pPr algn="l">
              <a:defRPr sz="2800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pPr/>
            <a:r>
              <a:t>Витамин В6</a:t>
            </a:r>
            <a:endParaRPr b="1" sz="1200">
              <a:latin typeface="Times Roman"/>
              <a:ea typeface="Times Roman"/>
              <a:cs typeface="Times Roman"/>
              <a:sym typeface="Times Roman"/>
            </a:endParaRPr>
          </a:p>
        </p:txBody>
      </p:sp>
      <p:sp>
        <p:nvSpPr>
          <p:cNvPr id="336" name="частично синтезируется в кишечнике  и усваивается из пищи. При ухудшении состояния микробиоты эти процессы нарушаются, что приводит к нехватке этого вещества.…"/>
          <p:cNvSpPr txBox="1"/>
          <p:nvPr/>
        </p:nvSpPr>
        <p:spPr>
          <a:xfrm>
            <a:off x="397104" y="980002"/>
            <a:ext cx="4334714" cy="30000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457200"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частично синтезируется в кишечнике </a:t>
            </a:r>
            <a:br/>
            <a:r>
              <a:t>и усваивается из пищи. При ухудшении состояния микробиоты эти процессы нарушаются, что приводит к нехватке этого вещества.</a:t>
            </a:r>
          </a:p>
          <a:p>
            <a:pPr defTabSz="457200"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</a:p>
          <a:p>
            <a:pPr defTabSz="457200"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Витамин В6 регулирует работу пищеварительных ферментов, а также необходим для:</a:t>
            </a:r>
          </a:p>
          <a:p>
            <a:pPr defTabSz="457200"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</a:p>
          <a:p>
            <a:pPr marL="203200" indent="-203200" defTabSz="457200">
              <a:lnSpc>
                <a:spcPct val="120000"/>
              </a:lnSpc>
              <a:buClr>
                <a:srgbClr val="000000"/>
              </a:buClr>
              <a:buSzPct val="100000"/>
              <a:buFont typeface="Times New Roman"/>
              <a:buChar char="•"/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нормальной работы печени  </a:t>
            </a:r>
          </a:p>
          <a:p>
            <a:pPr marL="203200" indent="-203200" defTabSz="457200">
              <a:lnSpc>
                <a:spcPct val="120000"/>
              </a:lnSpc>
              <a:buClr>
                <a:srgbClr val="000000"/>
              </a:buClr>
              <a:buSzPct val="100000"/>
              <a:buFont typeface="Times New Roman"/>
              <a:buChar char="•"/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усвоения витамина В12</a:t>
            </a:r>
          </a:p>
          <a:p>
            <a:pPr marL="203200" indent="-203200" defTabSz="457200">
              <a:lnSpc>
                <a:spcPct val="120000"/>
              </a:lnSpc>
              <a:buClr>
                <a:srgbClr val="000000"/>
              </a:buClr>
              <a:buSzPct val="100000"/>
              <a:buFont typeface="Times New Roman"/>
              <a:buChar char="•"/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нервной и сердечно-сосудистой систем </a:t>
            </a:r>
            <a:b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65;p15"/>
          <p:cNvSpPr txBox="1"/>
          <p:nvPr/>
        </p:nvSpPr>
        <p:spPr>
          <a:xfrm>
            <a:off x="310842" y="4176757"/>
            <a:ext cx="2712618" cy="8558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lnSpc>
                <a:spcPct val="115000"/>
              </a:lnSpc>
              <a:defRPr sz="10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*</a:t>
            </a:r>
            <a:r>
              <a:rPr u="sng">
                <a:solidFill>
                  <a:srgbClr val="3B3BF8"/>
                </a:solidFill>
                <a:uFill>
                  <a:solidFill>
                    <a:schemeClr val="accent5"/>
                  </a:solidFill>
                </a:uFill>
              </a:rPr>
              <a:t>https://www.ncbi.nlm.nih.gov/pmc/articles/PMC1981305/pdf/brmedj03234-0035.pdf </a:t>
            </a:r>
            <a:endParaRPr>
              <a:solidFill>
                <a:srgbClr val="3B3BF8"/>
              </a:solidFill>
            </a:endParaRPr>
          </a:p>
          <a:p>
            <a:pPr>
              <a:lnSpc>
                <a:spcPct val="115000"/>
              </a:lnSpc>
              <a:defRPr sz="10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**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https://www.cell.com/cell/fulltext/S0092-8674(15)00248-2</a:t>
            </a:r>
            <a:r>
              <a:rPr>
                <a:solidFill>
                  <a:srgbClr val="18A1AC"/>
                </a:solidFill>
              </a:rPr>
              <a:t> </a:t>
            </a:r>
          </a:p>
        </p:txBody>
      </p:sp>
      <p:sp>
        <p:nvSpPr>
          <p:cNvPr id="114" name="Google Shape;65;p15"/>
          <p:cNvSpPr txBox="1"/>
          <p:nvPr/>
        </p:nvSpPr>
        <p:spPr>
          <a:xfrm>
            <a:off x="988036" y="2934725"/>
            <a:ext cx="3182723" cy="11687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/>
          <a:p>
            <a:pPr defTabSz="841247">
              <a:lnSpc>
                <a:spcPct val="115000"/>
              </a:lnSpc>
              <a:defRPr sz="1100">
                <a:solidFill>
                  <a:srgbClr val="262626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Влияет на настроение </a:t>
            </a:r>
            <a:br/>
            <a:r>
              <a:rPr>
                <a:latin typeface="Gilroy Regular"/>
                <a:ea typeface="Gilroy Regular"/>
                <a:cs typeface="Gilroy Regular"/>
                <a:sym typeface="Gilroy Regular"/>
              </a:rPr>
              <a:t>(более 90% 5-НТР — предшественника </a:t>
            </a:r>
            <a:br>
              <a:rPr>
                <a:latin typeface="Gilroy Regular"/>
                <a:ea typeface="Gilroy Regular"/>
                <a:cs typeface="Gilroy Regular"/>
                <a:sym typeface="Gilroy Regular"/>
              </a:rPr>
            </a:br>
            <a:r>
              <a:rPr>
                <a:latin typeface="Gilroy Regular"/>
                <a:ea typeface="Gilroy Regular"/>
                <a:cs typeface="Gilroy Regular"/>
                <a:sym typeface="Gilroy Regular"/>
              </a:rPr>
              <a:t>гормона счастья — серотонина —</a:t>
            </a:r>
            <a:br>
              <a:rPr>
                <a:latin typeface="Gilroy Regular"/>
                <a:ea typeface="Gilroy Regular"/>
                <a:cs typeface="Gilroy Regular"/>
                <a:sym typeface="Gilroy Regular"/>
              </a:rPr>
            </a:br>
            <a:r>
              <a:rPr>
                <a:latin typeface="Gilroy Regular"/>
                <a:ea typeface="Gilroy Regular"/>
                <a:cs typeface="Gilroy Regular"/>
                <a:sym typeface="Gilroy Regular"/>
              </a:rPr>
              <a:t>вырабатывается в кишечнике**)</a:t>
            </a:r>
          </a:p>
        </p:txBody>
      </p:sp>
      <p:sp>
        <p:nvSpPr>
          <p:cNvPr id="115" name="Google Shape;65;p15"/>
          <p:cNvSpPr txBox="1"/>
          <p:nvPr/>
        </p:nvSpPr>
        <p:spPr>
          <a:xfrm>
            <a:off x="310844" y="319121"/>
            <a:ext cx="7366666" cy="14893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>
            <a:lvl1pPr>
              <a:defRPr sz="2800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pPr/>
            <a:r>
              <a:t>Наше самочувствие, как и работа организма, зависит от состояния кишечника. А что мы еще знаем о нем?</a:t>
            </a:r>
          </a:p>
        </p:txBody>
      </p:sp>
      <p:sp>
        <p:nvSpPr>
          <p:cNvPr id="116" name="Google Shape;65;p15"/>
          <p:cNvSpPr txBox="1"/>
          <p:nvPr/>
        </p:nvSpPr>
        <p:spPr>
          <a:xfrm>
            <a:off x="5176785" y="1888260"/>
            <a:ext cx="3407259" cy="9525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/>
          <a:p>
            <a:pPr>
              <a:lnSpc>
                <a:spcPct val="115000"/>
              </a:lnSpc>
              <a:defRPr>
                <a:solidFill>
                  <a:srgbClr val="262626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Важен для иммунитета</a:t>
            </a:r>
            <a:r>
              <a:rPr>
                <a:latin typeface="Gilroy Regular"/>
                <a:ea typeface="Gilroy Regular"/>
                <a:cs typeface="Gilroy Regular"/>
                <a:sym typeface="Gilroy Regular"/>
              </a:rPr>
              <a:t> </a:t>
            </a:r>
            <a:br>
              <a:rPr>
                <a:latin typeface="Gilroy Regular"/>
                <a:ea typeface="Gilroy Regular"/>
                <a:cs typeface="Gilroy Regular"/>
                <a:sym typeface="Gilroy Regular"/>
              </a:rPr>
            </a:br>
            <a:r>
              <a:rPr>
                <a:latin typeface="Gilroy Regular"/>
                <a:ea typeface="Gilroy Regular"/>
                <a:cs typeface="Gilroy Regular"/>
                <a:sym typeface="Gilroy Regular"/>
              </a:rPr>
              <a:t>(примерно 70% иммунных клеток содержится в кишечнике***)</a:t>
            </a:r>
          </a:p>
        </p:txBody>
      </p:sp>
      <p:pic>
        <p:nvPicPr>
          <p:cNvPr id="117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Google Shape;65;p15"/>
          <p:cNvSpPr txBox="1"/>
          <p:nvPr/>
        </p:nvSpPr>
        <p:spPr>
          <a:xfrm>
            <a:off x="5176785" y="2932360"/>
            <a:ext cx="3311811" cy="1019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/>
          <a:p>
            <a:pPr>
              <a:lnSpc>
                <a:spcPct val="115000"/>
              </a:lnSpc>
              <a:defRPr>
                <a:solidFill>
                  <a:srgbClr val="262626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В нем расположена большая </a:t>
            </a:r>
          </a:p>
          <a:p>
            <a:pPr>
              <a:lnSpc>
                <a:spcPct val="115000"/>
              </a:lnSpc>
              <a:defRPr>
                <a:solidFill>
                  <a:srgbClr val="262626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часть всей микрофлоры организма</a:t>
            </a:r>
            <a:r>
              <a:rPr>
                <a:latin typeface="Gilroy Regular"/>
                <a:ea typeface="Gilroy Regular"/>
                <a:cs typeface="Gilroy Regular"/>
                <a:sym typeface="Gilroy Regular"/>
              </a:rPr>
              <a:t> </a:t>
            </a:r>
            <a:br>
              <a:rPr>
                <a:latin typeface="Gilroy Regular"/>
                <a:ea typeface="Gilroy Regular"/>
                <a:cs typeface="Gilroy Regular"/>
                <a:sym typeface="Gilroy Regular"/>
              </a:rPr>
            </a:br>
            <a:r>
              <a:rPr>
                <a:latin typeface="Gilroy Regular"/>
                <a:ea typeface="Gilroy Regular"/>
                <a:cs typeface="Gilroy Regular"/>
                <a:sym typeface="Gilroy Regular"/>
              </a:rPr>
              <a:t>(примерно 0,3% от веса тела****)</a:t>
            </a:r>
          </a:p>
        </p:txBody>
      </p:sp>
      <p:pic>
        <p:nvPicPr>
          <p:cNvPr id="119" name="image10.png" descr="image10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013700" y="4782446"/>
            <a:ext cx="812800" cy="20377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22" name="Группа"/>
          <p:cNvGrpSpPr/>
          <p:nvPr/>
        </p:nvGrpSpPr>
        <p:grpSpPr>
          <a:xfrm>
            <a:off x="419099" y="1974991"/>
            <a:ext cx="518858" cy="518857"/>
            <a:chOff x="0" y="0"/>
            <a:chExt cx="518856" cy="518856"/>
          </a:xfrm>
        </p:grpSpPr>
        <p:sp>
          <p:nvSpPr>
            <p:cNvPr id="120" name="Кружок"/>
            <p:cNvSpPr/>
            <p:nvPr/>
          </p:nvSpPr>
          <p:spPr>
            <a:xfrm>
              <a:off x="-1" y="-1"/>
              <a:ext cx="518858" cy="518858"/>
            </a:xfrm>
            <a:prstGeom prst="ellipse">
              <a:avLst/>
            </a:prstGeom>
            <a:noFill/>
            <a:ln w="15240" cap="flat">
              <a:solidFill>
                <a:srgbClr val="F1A038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  <p:pic>
          <p:nvPicPr>
            <p:cNvPr id="121" name="noun_gut_3772784 1.png" descr="noun_gut_3772784 1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91518" y="30826"/>
              <a:ext cx="320647" cy="4572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25" name="Группа"/>
          <p:cNvGrpSpPr/>
          <p:nvPr/>
        </p:nvGrpSpPr>
        <p:grpSpPr>
          <a:xfrm>
            <a:off x="4617975" y="3003830"/>
            <a:ext cx="518857" cy="518857"/>
            <a:chOff x="0" y="0"/>
            <a:chExt cx="518856" cy="518856"/>
          </a:xfrm>
        </p:grpSpPr>
        <p:sp>
          <p:nvSpPr>
            <p:cNvPr id="123" name="Кружок"/>
            <p:cNvSpPr/>
            <p:nvPr/>
          </p:nvSpPr>
          <p:spPr>
            <a:xfrm>
              <a:off x="-1" y="-1"/>
              <a:ext cx="518858" cy="518858"/>
            </a:xfrm>
            <a:prstGeom prst="ellipse">
              <a:avLst/>
            </a:prstGeom>
            <a:noFill/>
            <a:ln w="15240" cap="flat">
              <a:solidFill>
                <a:srgbClr val="F1A038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  <p:pic>
          <p:nvPicPr>
            <p:cNvPr id="124" name="bacteria 1.png" descr="bacteria 1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4327" y="81626"/>
              <a:ext cx="355603" cy="3556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28" name="Группа"/>
          <p:cNvGrpSpPr/>
          <p:nvPr/>
        </p:nvGrpSpPr>
        <p:grpSpPr>
          <a:xfrm>
            <a:off x="4617975" y="1974991"/>
            <a:ext cx="518857" cy="518857"/>
            <a:chOff x="0" y="0"/>
            <a:chExt cx="518856" cy="518856"/>
          </a:xfrm>
        </p:grpSpPr>
        <p:sp>
          <p:nvSpPr>
            <p:cNvPr id="126" name="Кружок"/>
            <p:cNvSpPr/>
            <p:nvPr/>
          </p:nvSpPr>
          <p:spPr>
            <a:xfrm>
              <a:off x="-1" y="-1"/>
              <a:ext cx="518858" cy="518858"/>
            </a:xfrm>
            <a:prstGeom prst="ellipse">
              <a:avLst/>
            </a:prstGeom>
            <a:noFill/>
            <a:ln w="15240" cap="flat">
              <a:solidFill>
                <a:srgbClr val="F1A038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  <p:pic>
          <p:nvPicPr>
            <p:cNvPr id="127" name="shield 1.png" descr="shield 1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94327" y="94326"/>
              <a:ext cx="342903" cy="3429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31" name="Группа"/>
          <p:cNvGrpSpPr/>
          <p:nvPr/>
        </p:nvGrpSpPr>
        <p:grpSpPr>
          <a:xfrm>
            <a:off x="419099" y="3003830"/>
            <a:ext cx="518858" cy="518857"/>
            <a:chOff x="0" y="0"/>
            <a:chExt cx="518856" cy="518856"/>
          </a:xfrm>
        </p:grpSpPr>
        <p:sp>
          <p:nvSpPr>
            <p:cNvPr id="129" name="Кружок"/>
            <p:cNvSpPr/>
            <p:nvPr/>
          </p:nvSpPr>
          <p:spPr>
            <a:xfrm>
              <a:off x="-1" y="-1"/>
              <a:ext cx="518858" cy="518858"/>
            </a:xfrm>
            <a:prstGeom prst="ellipse">
              <a:avLst/>
            </a:prstGeom>
            <a:noFill/>
            <a:ln w="15240" cap="flat">
              <a:solidFill>
                <a:srgbClr val="F1A038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  <p:pic>
          <p:nvPicPr>
            <p:cNvPr id="130" name="stressed 1.png" descr="stressed 1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94326" y="94326"/>
              <a:ext cx="355603" cy="3556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32" name="Google Shape;65;p15"/>
          <p:cNvSpPr txBox="1"/>
          <p:nvPr/>
        </p:nvSpPr>
        <p:spPr>
          <a:xfrm>
            <a:off x="988036" y="1893300"/>
            <a:ext cx="3182723" cy="11687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/>
          <a:p>
            <a:pPr>
              <a:defRPr>
                <a:solidFill>
                  <a:srgbClr val="262626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Самый большой по площади орган </a:t>
            </a:r>
            <a:br/>
            <a:r>
              <a:rPr>
                <a:latin typeface="Gilroy Regular"/>
                <a:ea typeface="Gilroy Regular"/>
                <a:cs typeface="Gilroy Regular"/>
                <a:sym typeface="Gilroy Regular"/>
              </a:rPr>
              <a:t>(Общая длина кишечника взрослого человека составляет </a:t>
            </a:r>
            <a:br>
              <a:rPr>
                <a:latin typeface="Gilroy Regular"/>
                <a:ea typeface="Gilroy Regular"/>
                <a:cs typeface="Gilroy Regular"/>
                <a:sym typeface="Gilroy Regular"/>
              </a:rPr>
            </a:br>
            <a:r>
              <a:rPr>
                <a:latin typeface="Gilroy Regular"/>
                <a:ea typeface="Gilroy Regular"/>
                <a:cs typeface="Gilroy Regular"/>
                <a:sym typeface="Gilroy Regular"/>
              </a:rPr>
              <a:t>7-9 метров*)</a:t>
            </a:r>
          </a:p>
        </p:txBody>
      </p:sp>
      <p:sp>
        <p:nvSpPr>
          <p:cNvPr id="133" name="Google Shape;65;p15"/>
          <p:cNvSpPr txBox="1"/>
          <p:nvPr/>
        </p:nvSpPr>
        <p:spPr>
          <a:xfrm>
            <a:off x="3023460" y="4353052"/>
            <a:ext cx="4990240" cy="1090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/>
          <a:p>
            <a:pPr>
              <a:lnSpc>
                <a:spcPct val="115000"/>
              </a:lnSpc>
              <a:defRPr sz="10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***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9" invalidUrl="" action="" tgtFrame="" tooltip="" history="1" highlightClick="0" endSnd="0"/>
              </a:rPr>
              <a:t>https://www.hopkinsmedicine.org/research/advancements-in-research/fundamentals/in-depth/the-gut-where-bacteria-and-immune-system-meet</a:t>
            </a:r>
            <a:r>
              <a:rPr>
                <a:solidFill>
                  <a:srgbClr val="18A1AC"/>
                </a:solidFill>
              </a:rPr>
              <a:t> </a:t>
            </a:r>
          </a:p>
          <a:p>
            <a:pPr>
              <a:lnSpc>
                <a:spcPct val="115000"/>
              </a:lnSpc>
              <a:defRPr sz="10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****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10" invalidUrl="" action="" tgtFrame="" tooltip="" history="1" highlightClick="0" endSnd="0"/>
              </a:rPr>
              <a:t>https://journals.plos.org/plosbiology/article?id=10.1371/journal.pbio.1002533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65;p15"/>
          <p:cNvSpPr txBox="1"/>
          <p:nvPr>
            <p:ph type="ctrTitle"/>
          </p:nvPr>
        </p:nvSpPr>
        <p:spPr>
          <a:xfrm>
            <a:off x="310845" y="319123"/>
            <a:ext cx="4261157" cy="1217940"/>
          </a:xfrm>
          <a:prstGeom prst="rect">
            <a:avLst/>
          </a:prstGeom>
        </p:spPr>
        <p:txBody>
          <a:bodyPr anchor="t"/>
          <a:lstStyle/>
          <a:p>
            <a:pPr algn="l">
              <a:defRPr b="1" sz="2800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Производство </a:t>
            </a:r>
            <a:br/>
            <a:r>
              <a:t>будущего</a:t>
            </a:r>
          </a:p>
        </p:txBody>
      </p:sp>
      <p:sp>
        <p:nvSpPr>
          <p:cNvPr id="339" name="Google Shape;65;p15"/>
          <p:cNvSpPr txBox="1"/>
          <p:nvPr/>
        </p:nvSpPr>
        <p:spPr>
          <a:xfrm>
            <a:off x="325179" y="1469328"/>
            <a:ext cx="4742231" cy="33155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/>
          <a:p>
            <a:pPr>
              <a:defRPr b="1" sz="1600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Metastick создаётся на высокотехнологичном производстве с минимальным уровнем выбросов углерода</a:t>
            </a:r>
          </a:p>
          <a:p>
            <a:pPr>
              <a:lnSpc>
                <a:spcPct val="120000"/>
              </a:lnSpc>
              <a:defRPr b="1" sz="1600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</a:p>
          <a:p>
            <a:pPr marL="285750" indent="-28575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технопарк нового поколения</a:t>
            </a:r>
          </a:p>
          <a:p>
            <a:pPr marL="285750" indent="-28575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инновационные разработки</a:t>
            </a:r>
          </a:p>
          <a:p>
            <a:pPr marL="285750" indent="-28575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энергосберегающее экологичное </a:t>
            </a:r>
            <a:br/>
            <a:r>
              <a:t>производство</a:t>
            </a:r>
          </a:p>
        </p:txBody>
      </p:sp>
      <p:pic>
        <p:nvPicPr>
          <p:cNvPr id="34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rcRect l="27798" t="510" r="27798" b="510"/>
          <a:stretch>
            <a:fillRect/>
          </a:stretch>
        </p:blipFill>
        <p:spPr>
          <a:xfrm>
            <a:off x="5457807" y="-8216"/>
            <a:ext cx="3808438" cy="515991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3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13700" y="4782532"/>
            <a:ext cx="812800" cy="2037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E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Прямоугольник"/>
          <p:cNvSpPr/>
          <p:nvPr/>
        </p:nvSpPr>
        <p:spPr>
          <a:xfrm>
            <a:off x="5452533" y="-61384"/>
            <a:ext cx="3818965" cy="5266112"/>
          </a:xfrm>
          <a:prstGeom prst="rect">
            <a:avLst/>
          </a:prstGeom>
          <a:solidFill>
            <a:srgbClr val="204E9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346" name="Google Shape;65;p15"/>
          <p:cNvSpPr txBox="1"/>
          <p:nvPr>
            <p:ph type="ctrTitle"/>
          </p:nvPr>
        </p:nvSpPr>
        <p:spPr>
          <a:xfrm>
            <a:off x="306455" y="280498"/>
            <a:ext cx="6999049" cy="631516"/>
          </a:xfrm>
          <a:prstGeom prst="rect">
            <a:avLst/>
          </a:prstGeom>
        </p:spPr>
        <p:txBody>
          <a:bodyPr anchor="t"/>
          <a:lstStyle>
            <a:lvl1pPr algn="l" defTabSz="823781">
              <a:lnSpc>
                <a:spcPct val="90000"/>
              </a:lnSpc>
              <a:defRPr sz="2800">
                <a:solidFill>
                  <a:srgbClr val="F1A039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pPr/>
            <a:r>
              <a:t>Контроль качества</a:t>
            </a:r>
          </a:p>
        </p:txBody>
      </p:sp>
      <p:pic>
        <p:nvPicPr>
          <p:cNvPr id="34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9" name="Google Shape;235;p32" descr="Google Shape;235;p3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58091" y="1187340"/>
            <a:ext cx="2438514" cy="2419295"/>
          </a:xfrm>
          <a:prstGeom prst="rect">
            <a:avLst/>
          </a:prstGeom>
          <a:ln w="12700">
            <a:miter lim="400000"/>
          </a:ln>
        </p:spPr>
      </p:pic>
      <p:sp>
        <p:nvSpPr>
          <p:cNvPr id="350" name="Производство:…"/>
          <p:cNvSpPr txBox="1"/>
          <p:nvPr/>
        </p:nvSpPr>
        <p:spPr>
          <a:xfrm>
            <a:off x="351066" y="948509"/>
            <a:ext cx="4778967" cy="18242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823781">
              <a:spcBef>
                <a:spcPts val="600"/>
              </a:spcBef>
              <a:defRPr sz="1600">
                <a:solidFill>
                  <a:srgbClr val="363F47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Производство: </a:t>
            </a:r>
          </a:p>
          <a:p>
            <a:pPr marL="203200" indent="-203200" defTabSz="823781">
              <a:lnSpc>
                <a:spcPct val="120000"/>
              </a:lnSpc>
              <a:spcBef>
                <a:spcPts val="600"/>
              </a:spcBef>
              <a:buSzPct val="100000"/>
              <a:buChar char="•"/>
              <a:defRPr sz="1600">
                <a:solidFill>
                  <a:srgbClr val="363F47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соответствует высоким мировым </a:t>
            </a:r>
            <a:br/>
            <a:r>
              <a:t>стандартам и сертифицировано </a:t>
            </a:r>
            <a:br/>
            <a:r>
              <a:t>GMP, ISO, HACCP </a:t>
            </a:r>
          </a:p>
          <a:p>
            <a:pPr marL="203200" indent="-203200" defTabSz="823781">
              <a:lnSpc>
                <a:spcPct val="120000"/>
              </a:lnSpc>
              <a:spcBef>
                <a:spcPts val="600"/>
              </a:spcBef>
              <a:buSzPct val="100000"/>
              <a:buChar char="•"/>
              <a:defRPr sz="1600">
                <a:solidFill>
                  <a:srgbClr val="363F47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имеет более 2400 международных патентов  </a:t>
            </a:r>
            <a:br/>
            <a:r>
              <a:t>и 370 международных наград за инновации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Metastick_9 (1) копия.png" descr="Metastick_9 (1) копия.png"/>
          <p:cNvPicPr>
            <a:picLocks noChangeAspect="1"/>
          </p:cNvPicPr>
          <p:nvPr/>
        </p:nvPicPr>
        <p:blipFill>
          <a:blip r:embed="rId2">
            <a:extLst/>
          </a:blip>
          <a:srcRect l="17812" t="3816" r="4198" b="3816"/>
          <a:stretch>
            <a:fillRect/>
          </a:stretch>
        </p:blipFill>
        <p:spPr>
          <a:xfrm>
            <a:off x="-69257" y="-55160"/>
            <a:ext cx="9282513" cy="5253819"/>
          </a:xfrm>
          <a:prstGeom prst="rect">
            <a:avLst/>
          </a:prstGeom>
          <a:ln w="12700">
            <a:miter lim="400000"/>
          </a:ln>
        </p:spPr>
      </p:pic>
      <p:sp>
        <p:nvSpPr>
          <p:cNvPr id="353" name="Google Shape;65;p15"/>
          <p:cNvSpPr txBox="1"/>
          <p:nvPr>
            <p:ph type="ctrTitle"/>
          </p:nvPr>
        </p:nvSpPr>
        <p:spPr>
          <a:xfrm>
            <a:off x="310847" y="319125"/>
            <a:ext cx="8633988" cy="1078244"/>
          </a:xfrm>
          <a:prstGeom prst="rect">
            <a:avLst/>
          </a:prstGeom>
        </p:spPr>
        <p:txBody>
          <a:bodyPr anchor="t"/>
          <a:lstStyle/>
          <a:p>
            <a:pPr algn="l">
              <a:defRPr sz="2800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Metastick: идеален по составу, </a:t>
            </a:r>
            <a:br/>
            <a:r>
              <a:t>идеален по форме </a:t>
            </a:r>
          </a:p>
        </p:txBody>
      </p:sp>
      <p:sp>
        <p:nvSpPr>
          <p:cNvPr id="354" name="Google Shape;65;p15"/>
          <p:cNvSpPr txBox="1"/>
          <p:nvPr/>
        </p:nvSpPr>
        <p:spPr>
          <a:xfrm>
            <a:off x="325179" y="1380065"/>
            <a:ext cx="4742231" cy="4850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>
            <a:lvl1pPr>
              <a:lnSpc>
                <a:spcPct val="120000"/>
              </a:lnSpc>
              <a:spcBef>
                <a:spcPts val="600"/>
              </a:spcBef>
              <a:defRPr b="1" sz="1600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pPr/>
            <a:r>
              <a:t>Порционный стик</a:t>
            </a:r>
          </a:p>
        </p:txBody>
      </p:sp>
      <p:pic>
        <p:nvPicPr>
          <p:cNvPr id="355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  <p:sp>
        <p:nvSpPr>
          <p:cNvPr id="356" name="Google Shape;65;p15"/>
          <p:cNvSpPr txBox="1"/>
          <p:nvPr/>
        </p:nvSpPr>
        <p:spPr>
          <a:xfrm>
            <a:off x="1036380" y="1918546"/>
            <a:ext cx="4742231" cy="4850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>
            <a:lvl1pPr>
              <a:lnSpc>
                <a:spcPct val="120000"/>
              </a:lnSpc>
              <a:spcBef>
                <a:spcPts val="600"/>
              </a:spcBef>
              <a:defRPr sz="16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/>
            <a:r>
              <a:t>удобство и легкость приема </a:t>
            </a:r>
          </a:p>
        </p:txBody>
      </p:sp>
      <p:sp>
        <p:nvSpPr>
          <p:cNvPr id="357" name="Google Shape;65;p15"/>
          <p:cNvSpPr txBox="1"/>
          <p:nvPr/>
        </p:nvSpPr>
        <p:spPr>
          <a:xfrm>
            <a:off x="1036380" y="3576458"/>
            <a:ext cx="4742231" cy="4850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>
            <a:lvl1pPr>
              <a:lnSpc>
                <a:spcPct val="120000"/>
              </a:lnSpc>
              <a:spcBef>
                <a:spcPts val="600"/>
              </a:spcBef>
              <a:defRPr sz="16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/>
            <a:r>
              <a:t>точная дозировка </a:t>
            </a:r>
          </a:p>
        </p:txBody>
      </p:sp>
      <p:sp>
        <p:nvSpPr>
          <p:cNvPr id="358" name="Google Shape;65;p15"/>
          <p:cNvSpPr txBox="1"/>
          <p:nvPr/>
        </p:nvSpPr>
        <p:spPr>
          <a:xfrm>
            <a:off x="1036380" y="2647251"/>
            <a:ext cx="4742231" cy="7236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/>
          <a:p>
            <a:pPr>
              <a:lnSpc>
                <a:spcPct val="108000"/>
              </a:lnSpc>
              <a:spcBef>
                <a:spcPts val="600"/>
              </a:spcBef>
              <a:defRPr sz="16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герметичная упаковка (защита </a:t>
            </a:r>
            <a:br/>
            <a:r>
              <a:t>от внешнего воздействия)</a:t>
            </a:r>
          </a:p>
        </p:txBody>
      </p:sp>
      <p:sp>
        <p:nvSpPr>
          <p:cNvPr id="359" name="Кружок"/>
          <p:cNvSpPr/>
          <p:nvPr/>
        </p:nvSpPr>
        <p:spPr>
          <a:xfrm>
            <a:off x="427252" y="1901661"/>
            <a:ext cx="518857" cy="518857"/>
          </a:xfrm>
          <a:prstGeom prst="ellipse">
            <a:avLst/>
          </a:prstGeom>
          <a:ln w="1524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pic>
        <p:nvPicPr>
          <p:cNvPr id="360" name="drop.png" descr="drop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72783" y="3600701"/>
            <a:ext cx="243238" cy="310293"/>
          </a:xfrm>
          <a:prstGeom prst="rect">
            <a:avLst/>
          </a:prstGeom>
          <a:ln w="12700">
            <a:miter lim="400000"/>
          </a:ln>
        </p:spPr>
      </p:pic>
      <p:pic>
        <p:nvPicPr>
          <p:cNvPr id="361" name="sticks meta.png" descr="sticks meta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70358" y="1943856"/>
            <a:ext cx="291729" cy="447163"/>
          </a:xfrm>
          <a:prstGeom prst="rect">
            <a:avLst/>
          </a:prstGeom>
          <a:ln w="12700">
            <a:miter lim="400000"/>
          </a:ln>
        </p:spPr>
      </p:pic>
      <p:pic>
        <p:nvPicPr>
          <p:cNvPr id="362" name="shield.png" descr="shield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44958" y="2823943"/>
            <a:ext cx="283443" cy="322993"/>
          </a:xfrm>
          <a:prstGeom prst="rect">
            <a:avLst/>
          </a:prstGeom>
          <a:ln w="12700">
            <a:miter lim="400000"/>
          </a:ln>
        </p:spPr>
      </p:pic>
      <p:sp>
        <p:nvSpPr>
          <p:cNvPr id="363" name="Кружок"/>
          <p:cNvSpPr/>
          <p:nvPr/>
        </p:nvSpPr>
        <p:spPr>
          <a:xfrm>
            <a:off x="427252" y="2711566"/>
            <a:ext cx="518857" cy="518857"/>
          </a:xfrm>
          <a:prstGeom prst="ellipse">
            <a:avLst/>
          </a:prstGeom>
          <a:ln w="1524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364" name="Кружок"/>
          <p:cNvSpPr/>
          <p:nvPr/>
        </p:nvSpPr>
        <p:spPr>
          <a:xfrm>
            <a:off x="427252" y="3502769"/>
            <a:ext cx="518857" cy="518857"/>
          </a:xfrm>
          <a:prstGeom prst="ellipse">
            <a:avLst/>
          </a:prstGeom>
          <a:ln w="1524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pic>
        <p:nvPicPr>
          <p:cNvPr id="365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102;p18" descr="Google Shape;102;p1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454753" y="-284789"/>
            <a:ext cx="3689247" cy="5531168"/>
          </a:xfrm>
          <a:prstGeom prst="rect">
            <a:avLst/>
          </a:prstGeom>
          <a:ln w="12700">
            <a:miter lim="400000"/>
          </a:ln>
        </p:spPr>
      </p:pic>
      <p:sp>
        <p:nvSpPr>
          <p:cNvPr id="368" name="Google Shape;65;p15"/>
          <p:cNvSpPr txBox="1"/>
          <p:nvPr>
            <p:ph type="ctrTitle"/>
          </p:nvPr>
        </p:nvSpPr>
        <p:spPr>
          <a:xfrm>
            <a:off x="310847" y="319125"/>
            <a:ext cx="8633988" cy="1770261"/>
          </a:xfrm>
          <a:prstGeom prst="rect">
            <a:avLst/>
          </a:prstGeom>
        </p:spPr>
        <p:txBody>
          <a:bodyPr anchor="t"/>
          <a:lstStyle/>
          <a:p>
            <a:pPr algn="l">
              <a:defRPr sz="2800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Metastick:</a:t>
            </a:r>
            <a:br/>
            <a:r>
              <a:t>как принимать?</a:t>
            </a:r>
          </a:p>
        </p:txBody>
      </p:sp>
      <p:sp>
        <p:nvSpPr>
          <p:cNvPr id="369" name="Google Shape;65;p15"/>
          <p:cNvSpPr txBox="1"/>
          <p:nvPr/>
        </p:nvSpPr>
        <p:spPr>
          <a:xfrm>
            <a:off x="325179" y="1473200"/>
            <a:ext cx="4742231" cy="1526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/>
          <a:p>
            <a:pPr>
              <a:lnSpc>
                <a:spcPct val="103500"/>
              </a:lnSpc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Смешать содержимое стик-пакета </a:t>
            </a:r>
            <a:br/>
            <a:r>
              <a:t>с половиной стакана (100 мл) воды </a:t>
            </a:r>
            <a:br/>
            <a:r>
              <a:t>или сока. Принимать непосредственно </a:t>
            </a:r>
          </a:p>
          <a:p>
            <a:pPr>
              <a:lnSpc>
                <a:spcPct val="103500"/>
              </a:lnSpc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перед едой 1-2 раза в день </a:t>
            </a:r>
          </a:p>
          <a:p>
            <a:pPr>
              <a:lnSpc>
                <a:spcPct val="103500"/>
              </a:lnSpc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на протяжении 15 дней. </a:t>
            </a:r>
          </a:p>
        </p:txBody>
      </p:sp>
      <p:pic>
        <p:nvPicPr>
          <p:cNvPr id="37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77" name="Группа"/>
          <p:cNvGrpSpPr/>
          <p:nvPr/>
        </p:nvGrpSpPr>
        <p:grpSpPr>
          <a:xfrm>
            <a:off x="446464" y="3167059"/>
            <a:ext cx="2960393" cy="1212126"/>
            <a:chOff x="0" y="0"/>
            <a:chExt cx="2960391" cy="1212125"/>
          </a:xfrm>
        </p:grpSpPr>
        <p:sp>
          <p:nvSpPr>
            <p:cNvPr id="372" name="Сквиркл"/>
            <p:cNvSpPr/>
            <p:nvPr/>
          </p:nvSpPr>
          <p:spPr>
            <a:xfrm>
              <a:off x="-1" y="-1"/>
              <a:ext cx="2960393" cy="1212127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F1A039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  <p:pic>
          <p:nvPicPr>
            <p:cNvPr id="373" name="Изображение" descr="Изображение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554045" y="171140"/>
              <a:ext cx="215075" cy="8698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74" name="Изображение" descr="Изображение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15692" y="171140"/>
              <a:ext cx="529006" cy="8698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75" name="Google Shape;65;p15"/>
            <p:cNvSpPr txBox="1"/>
            <p:nvPr/>
          </p:nvSpPr>
          <p:spPr>
            <a:xfrm>
              <a:off x="630448" y="370471"/>
              <a:ext cx="751170" cy="4711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normAutofit fontScale="100000" lnSpcReduction="0"/>
            </a:bodyPr>
            <a:lstStyle>
              <a:lvl1pPr algn="ctr" defTabSz="731519">
                <a:lnSpc>
                  <a:spcPct val="90000"/>
                </a:lnSpc>
                <a:defRPr sz="2000">
                  <a:solidFill>
                    <a:srgbClr val="FF9B00"/>
                  </a:solidFill>
                  <a:latin typeface="Gilroy Light"/>
                  <a:ea typeface="Gilroy Light"/>
                  <a:cs typeface="Gilroy Light"/>
                  <a:sym typeface="Gilroy Light"/>
                </a:defRPr>
              </a:lvl1pPr>
            </a:lstStyle>
            <a:p>
              <a:pPr/>
              <a:r>
                <a:t>+</a:t>
              </a:r>
            </a:p>
          </p:txBody>
        </p:sp>
        <p:sp>
          <p:nvSpPr>
            <p:cNvPr id="376" name="Google Shape;65;p15"/>
            <p:cNvSpPr txBox="1"/>
            <p:nvPr/>
          </p:nvSpPr>
          <p:spPr>
            <a:xfrm>
              <a:off x="1899645" y="383171"/>
              <a:ext cx="751170" cy="4711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normAutofit fontScale="100000" lnSpcReduction="0"/>
            </a:bodyPr>
            <a:lstStyle>
              <a:lvl1pPr algn="ctr" defTabSz="749808">
                <a:lnSpc>
                  <a:spcPct val="90000"/>
                </a:lnSpc>
                <a:defRPr sz="2000">
                  <a:solidFill>
                    <a:srgbClr val="363F47"/>
                  </a:solidFill>
                  <a:latin typeface="Gilroy Bold"/>
                  <a:ea typeface="Gilroy Bold"/>
                  <a:cs typeface="Gilroy Bold"/>
                  <a:sym typeface="Gilroy Bold"/>
                </a:defRPr>
              </a:lvl1pPr>
            </a:lstStyle>
            <a:p>
              <a:pPr/>
              <a:r>
                <a:t>x2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" name="11_metastick копия.png" descr="11_metastick копия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4042" y="-38954"/>
            <a:ext cx="10363854" cy="5221408"/>
          </a:xfrm>
          <a:prstGeom prst="rect">
            <a:avLst/>
          </a:prstGeom>
          <a:ln w="12700">
            <a:miter lim="400000"/>
          </a:ln>
        </p:spPr>
      </p:pic>
      <p:sp>
        <p:nvSpPr>
          <p:cNvPr id="380" name="Google Shape;65;p15"/>
          <p:cNvSpPr txBox="1"/>
          <p:nvPr>
            <p:ph type="ctrTitle"/>
          </p:nvPr>
        </p:nvSpPr>
        <p:spPr>
          <a:xfrm>
            <a:off x="310847" y="319124"/>
            <a:ext cx="8633988" cy="852678"/>
          </a:xfrm>
          <a:prstGeom prst="rect">
            <a:avLst/>
          </a:prstGeom>
        </p:spPr>
        <p:txBody>
          <a:bodyPr anchor="t"/>
          <a:lstStyle>
            <a:lvl1pPr algn="l">
              <a:defRPr sz="2800">
                <a:solidFill>
                  <a:srgbClr val="363F47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pPr/>
            <a:r>
              <a:t>Metastick поможет:</a:t>
            </a:r>
          </a:p>
        </p:txBody>
      </p:sp>
      <p:pic>
        <p:nvPicPr>
          <p:cNvPr id="381" name="image10.png" descr="image1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13700" y="4782446"/>
            <a:ext cx="812800" cy="203779"/>
          </a:xfrm>
          <a:prstGeom prst="rect">
            <a:avLst/>
          </a:prstGeom>
          <a:ln w="12700">
            <a:miter lim="400000"/>
          </a:ln>
        </p:spPr>
      </p:pic>
      <p:sp>
        <p:nvSpPr>
          <p:cNvPr id="382" name="Google Shape;265;p36"/>
          <p:cNvSpPr txBox="1"/>
          <p:nvPr/>
        </p:nvSpPr>
        <p:spPr>
          <a:xfrm>
            <a:off x="335969" y="1004881"/>
            <a:ext cx="5446729" cy="25940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/>
          <a:p>
            <a:pPr marL="203200" indent="-203200">
              <a:lnSpc>
                <a:spcPct val="110000"/>
              </a:lnSpc>
              <a:spcBef>
                <a:spcPts val="600"/>
              </a:spcBef>
              <a:buSzPct val="100000"/>
              <a:buChar char="•"/>
              <a:defRPr sz="1600">
                <a:solidFill>
                  <a:srgbClr val="363F47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поддержать баланс микрофлоры кишечника </a:t>
            </a:r>
          </a:p>
          <a:p>
            <a:pPr marL="203200" indent="-203200">
              <a:lnSpc>
                <a:spcPct val="110000"/>
              </a:lnSpc>
              <a:spcBef>
                <a:spcPts val="600"/>
              </a:spcBef>
              <a:buSzPct val="100000"/>
              <a:buChar char="•"/>
              <a:defRPr sz="1600">
                <a:solidFill>
                  <a:srgbClr val="363F47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улучшить пищеварение </a:t>
            </a:r>
            <a:br/>
            <a:r>
              <a:t>и усвоение питательных веществ</a:t>
            </a:r>
          </a:p>
          <a:p>
            <a:pPr marL="203200" indent="-203200">
              <a:lnSpc>
                <a:spcPct val="110000"/>
              </a:lnSpc>
              <a:spcBef>
                <a:spcPts val="600"/>
              </a:spcBef>
              <a:buSzPct val="100000"/>
              <a:buChar char="•"/>
              <a:defRPr sz="1600">
                <a:solidFill>
                  <a:srgbClr val="363F47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уменьшить дискомфорт в ЖКТ </a:t>
            </a:r>
            <a:br/>
            <a:r>
              <a:t>и наладить регулярный стул</a:t>
            </a:r>
          </a:p>
          <a:p>
            <a:pPr marL="203200" indent="-203200">
              <a:lnSpc>
                <a:spcPct val="110000"/>
              </a:lnSpc>
              <a:spcBef>
                <a:spcPts val="600"/>
              </a:spcBef>
              <a:buSzPct val="100000"/>
              <a:buChar char="•"/>
              <a:defRPr sz="1600">
                <a:solidFill>
                  <a:srgbClr val="363F47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улучшить обмен веществ </a:t>
            </a:r>
          </a:p>
          <a:p>
            <a:pPr marL="203200" indent="-203200">
              <a:lnSpc>
                <a:spcPct val="110000"/>
              </a:lnSpc>
              <a:spcBef>
                <a:spcPts val="600"/>
              </a:spcBef>
              <a:buSzPct val="100000"/>
              <a:buChar char="•"/>
              <a:defRPr sz="1600">
                <a:solidFill>
                  <a:srgbClr val="363F47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укрепить иммунную систему</a:t>
            </a:r>
          </a:p>
          <a:p>
            <a:pPr marL="203200" indent="-203200">
              <a:lnSpc>
                <a:spcPct val="110000"/>
              </a:lnSpc>
              <a:spcBef>
                <a:spcPts val="600"/>
              </a:spcBef>
              <a:buSzPct val="100000"/>
              <a:buChar char="•"/>
              <a:defRPr sz="1600">
                <a:solidFill>
                  <a:srgbClr val="363F47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снизить риск аллергических реакций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dan-gold-E6HjQaB7UEA-unsplash.jpg" descr="dan-gold-E6HjQaB7UEA-unsplash.jpg"/>
          <p:cNvPicPr>
            <a:picLocks noChangeAspect="1"/>
          </p:cNvPicPr>
          <p:nvPr/>
        </p:nvPicPr>
        <p:blipFill>
          <a:blip r:embed="rId2">
            <a:extLst/>
          </a:blip>
          <a:srcRect l="15998" t="12644" r="8422" b="16296"/>
          <a:stretch>
            <a:fillRect/>
          </a:stretch>
        </p:blipFill>
        <p:spPr>
          <a:xfrm rot="16200000">
            <a:off x="4727706" y="746983"/>
            <a:ext cx="5183124" cy="3654956"/>
          </a:xfrm>
          <a:prstGeom prst="rect">
            <a:avLst/>
          </a:prstGeom>
          <a:ln w="12700">
            <a:miter lim="400000"/>
          </a:ln>
        </p:spPr>
      </p:pic>
      <p:sp>
        <p:nvSpPr>
          <p:cNvPr id="385" name="Google Shape;65;p15"/>
          <p:cNvSpPr txBox="1"/>
          <p:nvPr>
            <p:ph type="ctrTitle"/>
          </p:nvPr>
        </p:nvSpPr>
        <p:spPr>
          <a:xfrm>
            <a:off x="319314" y="319125"/>
            <a:ext cx="8633988" cy="1770261"/>
          </a:xfrm>
          <a:prstGeom prst="rect">
            <a:avLst/>
          </a:prstGeom>
        </p:spPr>
        <p:txBody>
          <a:bodyPr anchor="t"/>
          <a:lstStyle/>
          <a:p>
            <a:pPr algn="l">
              <a:defRPr sz="2800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Metastick </a:t>
            </a:r>
            <a:br/>
            <a:r>
              <a:t>для тех, кто:</a:t>
            </a:r>
          </a:p>
        </p:txBody>
      </p:sp>
      <p:sp>
        <p:nvSpPr>
          <p:cNvPr id="386" name="Google Shape;65;p15"/>
          <p:cNvSpPr txBox="1"/>
          <p:nvPr/>
        </p:nvSpPr>
        <p:spPr>
          <a:xfrm>
            <a:off x="323545" y="1456265"/>
            <a:ext cx="4742228" cy="42118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/>
          <a:p>
            <a:pPr marL="203200" indent="-20320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нерационально питается</a:t>
            </a:r>
          </a:p>
          <a:p>
            <a:pPr marL="203200" indent="-20320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испытывает стресс</a:t>
            </a:r>
          </a:p>
          <a:p>
            <a:pPr marL="203200" indent="-20320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имеет вредные привычки</a:t>
            </a:r>
          </a:p>
          <a:p>
            <a:pPr marL="203200" indent="-20320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сидит на диетах или голодает</a:t>
            </a:r>
          </a:p>
          <a:p>
            <a:pPr marL="203200" indent="-20320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принимает антибиотики </a:t>
            </a:r>
          </a:p>
          <a:p>
            <a:pPr marL="203200" indent="-20320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имеет лишний или недостаточный вес</a:t>
            </a:r>
          </a:p>
        </p:txBody>
      </p:sp>
      <p:pic>
        <p:nvPicPr>
          <p:cNvPr id="387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388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Google Shape;263;p36" descr="Google Shape;263;p36"/>
          <p:cNvPicPr>
            <a:picLocks noChangeAspect="1"/>
          </p:cNvPicPr>
          <p:nvPr/>
        </p:nvPicPr>
        <p:blipFill>
          <a:blip r:embed="rId2">
            <a:extLst/>
          </a:blip>
          <a:srcRect l="8228" t="15033" r="7211" b="406"/>
          <a:stretch>
            <a:fillRect/>
          </a:stretch>
        </p:blipFill>
        <p:spPr>
          <a:xfrm>
            <a:off x="-556146" y="-596364"/>
            <a:ext cx="10368015" cy="5832009"/>
          </a:xfrm>
          <a:prstGeom prst="rect">
            <a:avLst/>
          </a:prstGeom>
          <a:ln w="12700">
            <a:miter lim="400000"/>
          </a:ln>
        </p:spPr>
      </p:pic>
      <p:sp>
        <p:nvSpPr>
          <p:cNvPr id="391" name="Google Shape;65;p15"/>
          <p:cNvSpPr txBox="1"/>
          <p:nvPr>
            <p:ph type="ctrTitle"/>
          </p:nvPr>
        </p:nvSpPr>
        <p:spPr>
          <a:xfrm>
            <a:off x="310847" y="319124"/>
            <a:ext cx="8633988" cy="852678"/>
          </a:xfrm>
          <a:prstGeom prst="rect">
            <a:avLst/>
          </a:prstGeom>
        </p:spPr>
        <p:txBody>
          <a:bodyPr anchor="t"/>
          <a:lstStyle>
            <a:lvl1pPr algn="l">
              <a:defRPr sz="2800">
                <a:solidFill>
                  <a:srgbClr val="FDFFC8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pPr/>
            <a:r>
              <a:t>Metastick</a:t>
            </a:r>
          </a:p>
        </p:txBody>
      </p:sp>
      <p:pic>
        <p:nvPicPr>
          <p:cNvPr id="392" name="image10.png" descr="image1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13700" y="4782446"/>
            <a:ext cx="812800" cy="203779"/>
          </a:xfrm>
          <a:prstGeom prst="rect">
            <a:avLst/>
          </a:prstGeom>
          <a:ln w="12700">
            <a:miter lim="400000"/>
          </a:ln>
        </p:spPr>
      </p:pic>
      <p:sp>
        <p:nvSpPr>
          <p:cNvPr id="393" name="Google Shape;265;p36"/>
          <p:cNvSpPr txBox="1"/>
          <p:nvPr/>
        </p:nvSpPr>
        <p:spPr>
          <a:xfrm>
            <a:off x="1209889" y="1215666"/>
            <a:ext cx="2934410" cy="6248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>
            <a:lvl1pPr>
              <a:defRPr sz="1600"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/>
            <a:r>
              <a:t>Восстановление микрофлоры кишечника</a:t>
            </a:r>
          </a:p>
        </p:txBody>
      </p:sp>
      <p:sp>
        <p:nvSpPr>
          <p:cNvPr id="394" name="Google Shape;267;p36"/>
          <p:cNvSpPr txBox="1"/>
          <p:nvPr/>
        </p:nvSpPr>
        <p:spPr>
          <a:xfrm>
            <a:off x="1209889" y="2208013"/>
            <a:ext cx="3589502" cy="3835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>
            <a:lvl1pPr>
              <a:defRPr sz="1600"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/>
            <a:r>
              <a:t>Действие сразу</a:t>
            </a:r>
          </a:p>
        </p:txBody>
      </p:sp>
      <p:sp>
        <p:nvSpPr>
          <p:cNvPr id="395" name="Google Shape;268;p36"/>
          <p:cNvSpPr txBox="1"/>
          <p:nvPr/>
        </p:nvSpPr>
        <p:spPr>
          <a:xfrm>
            <a:off x="1209889" y="3010317"/>
            <a:ext cx="3589502" cy="6248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/>
          <a:p>
            <a:pPr>
              <a:defRPr sz="1600"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Инновационное </a:t>
            </a:r>
          </a:p>
          <a:p>
            <a:pPr>
              <a:defRPr sz="1600"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производство</a:t>
            </a:r>
          </a:p>
        </p:txBody>
      </p:sp>
      <p:sp>
        <p:nvSpPr>
          <p:cNvPr id="396" name="Google Shape;269;p36"/>
          <p:cNvSpPr txBox="1"/>
          <p:nvPr/>
        </p:nvSpPr>
        <p:spPr>
          <a:xfrm>
            <a:off x="1209889" y="4101346"/>
            <a:ext cx="3589502" cy="3835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>
            <a:lvl1pPr>
              <a:defRPr sz="1600"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/>
            <a:r>
              <a:t>Эффективность подтверждена</a:t>
            </a:r>
          </a:p>
        </p:txBody>
      </p:sp>
      <p:grpSp>
        <p:nvGrpSpPr>
          <p:cNvPr id="399" name="Группа"/>
          <p:cNvGrpSpPr/>
          <p:nvPr/>
        </p:nvGrpSpPr>
        <p:grpSpPr>
          <a:xfrm>
            <a:off x="427975" y="1179490"/>
            <a:ext cx="666070" cy="666069"/>
            <a:chOff x="0" y="0"/>
            <a:chExt cx="666068" cy="666068"/>
          </a:xfrm>
        </p:grpSpPr>
        <p:pic>
          <p:nvPicPr>
            <p:cNvPr id="397" name="Vector 4.png" descr="Vector 4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42162" y="59982"/>
              <a:ext cx="389047" cy="5461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98" name="Кружок"/>
            <p:cNvSpPr/>
            <p:nvPr/>
          </p:nvSpPr>
          <p:spPr>
            <a:xfrm>
              <a:off x="-1" y="-1"/>
              <a:ext cx="666069" cy="666069"/>
            </a:xfrm>
            <a:prstGeom prst="ellipse">
              <a:avLst/>
            </a:prstGeom>
            <a:noFill/>
            <a:ln w="15240" cap="flat">
              <a:solidFill>
                <a:srgbClr val="4B4B4B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</p:grpSp>
      <p:grpSp>
        <p:nvGrpSpPr>
          <p:cNvPr id="402" name="Группа"/>
          <p:cNvGrpSpPr/>
          <p:nvPr/>
        </p:nvGrpSpPr>
        <p:grpSpPr>
          <a:xfrm>
            <a:off x="427975" y="2050788"/>
            <a:ext cx="666070" cy="666069"/>
            <a:chOff x="0" y="0"/>
            <a:chExt cx="666068" cy="666068"/>
          </a:xfrm>
        </p:grpSpPr>
        <p:pic>
          <p:nvPicPr>
            <p:cNvPr id="400" name="timerr.png" descr="timerr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4604" y="123482"/>
              <a:ext cx="460067" cy="4191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01" name="Кружок"/>
            <p:cNvSpPr/>
            <p:nvPr/>
          </p:nvSpPr>
          <p:spPr>
            <a:xfrm>
              <a:off x="-1" y="-1"/>
              <a:ext cx="666069" cy="666069"/>
            </a:xfrm>
            <a:prstGeom prst="ellipse">
              <a:avLst/>
            </a:prstGeom>
            <a:noFill/>
            <a:ln w="15240" cap="flat">
              <a:solidFill>
                <a:srgbClr val="4B4B4B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</p:grpSp>
      <p:grpSp>
        <p:nvGrpSpPr>
          <p:cNvPr id="405" name="Группа"/>
          <p:cNvGrpSpPr/>
          <p:nvPr/>
        </p:nvGrpSpPr>
        <p:grpSpPr>
          <a:xfrm>
            <a:off x="427975" y="2989689"/>
            <a:ext cx="666070" cy="666069"/>
            <a:chOff x="0" y="0"/>
            <a:chExt cx="666068" cy="666068"/>
          </a:xfrm>
        </p:grpSpPr>
        <p:pic>
          <p:nvPicPr>
            <p:cNvPr id="403" name="scienc.png" descr="scienc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76814" y="85382"/>
              <a:ext cx="352188" cy="4699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04" name="Кружок"/>
            <p:cNvSpPr/>
            <p:nvPr/>
          </p:nvSpPr>
          <p:spPr>
            <a:xfrm>
              <a:off x="-1" y="-1"/>
              <a:ext cx="666069" cy="666069"/>
            </a:xfrm>
            <a:prstGeom prst="ellipse">
              <a:avLst/>
            </a:prstGeom>
            <a:noFill/>
            <a:ln w="15240" cap="flat">
              <a:solidFill>
                <a:srgbClr val="4B4B4B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</p:grpSp>
      <p:grpSp>
        <p:nvGrpSpPr>
          <p:cNvPr id="408" name="Группа"/>
          <p:cNvGrpSpPr/>
          <p:nvPr/>
        </p:nvGrpSpPr>
        <p:grpSpPr>
          <a:xfrm>
            <a:off x="427975" y="3936208"/>
            <a:ext cx="666070" cy="666069"/>
            <a:chOff x="0" y="0"/>
            <a:chExt cx="666068" cy="666068"/>
          </a:xfrm>
        </p:grpSpPr>
        <p:pic>
          <p:nvPicPr>
            <p:cNvPr id="406" name="qual.png" descr="qual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92557" y="85382"/>
              <a:ext cx="482602" cy="4826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07" name="Кружок"/>
            <p:cNvSpPr/>
            <p:nvPr/>
          </p:nvSpPr>
          <p:spPr>
            <a:xfrm>
              <a:off x="-1" y="0"/>
              <a:ext cx="666069" cy="666069"/>
            </a:xfrm>
            <a:prstGeom prst="ellipse">
              <a:avLst/>
            </a:prstGeom>
            <a:noFill/>
            <a:ln w="15240" cap="flat">
              <a:solidFill>
                <a:srgbClr val="4B4B4B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Google Shape;300;p39" descr="Google Shape;300;p3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00477" y="0"/>
            <a:ext cx="5143526" cy="5143502"/>
          </a:xfrm>
          <a:prstGeom prst="rect">
            <a:avLst/>
          </a:prstGeom>
          <a:ln w="12700">
            <a:miter lim="400000"/>
          </a:ln>
        </p:spPr>
      </p:pic>
      <p:sp>
        <p:nvSpPr>
          <p:cNvPr id="411" name="Google Shape;305;p39"/>
          <p:cNvSpPr txBox="1"/>
          <p:nvPr>
            <p:ph type="body" sz="quarter" idx="1"/>
          </p:nvPr>
        </p:nvSpPr>
        <p:spPr>
          <a:xfrm>
            <a:off x="389537" y="1343975"/>
            <a:ext cx="3265800" cy="723245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2000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2193 Metastick</a:t>
            </a:r>
            <a:br/>
            <a:r>
              <a:rPr sz="1100">
                <a:solidFill>
                  <a:srgbClr val="000000"/>
                </a:solidFill>
                <a:latin typeface="Gilroy Regular"/>
                <a:ea typeface="Gilroy Regular"/>
                <a:cs typeface="Gilroy Regular"/>
                <a:sym typeface="Gilroy Regular"/>
              </a:rPr>
              <a:t>15 стик-пакетов (20 мл)</a:t>
            </a:r>
          </a:p>
        </p:txBody>
      </p:sp>
      <p:sp>
        <p:nvSpPr>
          <p:cNvPr id="412" name="Google Shape;306;p39"/>
          <p:cNvSpPr txBox="1"/>
          <p:nvPr>
            <p:ph type="title"/>
          </p:nvPr>
        </p:nvSpPr>
        <p:spPr>
          <a:xfrm>
            <a:off x="388302" y="2752324"/>
            <a:ext cx="1428903" cy="396602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/>
            <a:r>
              <a:t>Клубная цена</a:t>
            </a:r>
          </a:p>
        </p:txBody>
      </p:sp>
      <p:sp>
        <p:nvSpPr>
          <p:cNvPr id="413" name="Google Shape;307;p39"/>
          <p:cNvSpPr txBox="1"/>
          <p:nvPr/>
        </p:nvSpPr>
        <p:spPr>
          <a:xfrm>
            <a:off x="388302" y="3148924"/>
            <a:ext cx="1608303" cy="39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normAutofit fontScale="100000" lnSpcReduction="0"/>
          </a:bodyPr>
          <a:lstStyle>
            <a:lvl1pPr>
              <a:defRPr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/>
            <a:r>
              <a:t>Рыночная цена</a:t>
            </a:r>
          </a:p>
        </p:txBody>
      </p:sp>
      <p:sp>
        <p:nvSpPr>
          <p:cNvPr id="414" name="Google Shape;308;p39"/>
          <p:cNvSpPr txBox="1"/>
          <p:nvPr/>
        </p:nvSpPr>
        <p:spPr>
          <a:xfrm>
            <a:off x="2219800" y="2752320"/>
            <a:ext cx="1428902" cy="3966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normAutofit fontScale="100000" lnSpcReduction="0"/>
          </a:bodyPr>
          <a:lstStyle>
            <a:lvl1pPr algn="ctr">
              <a:defRPr>
                <a:solidFill>
                  <a:srgbClr val="262626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pPr/>
            <a:r>
              <a:t>21,00 у. е.</a:t>
            </a:r>
          </a:p>
        </p:txBody>
      </p:sp>
      <p:sp>
        <p:nvSpPr>
          <p:cNvPr id="415" name="Google Shape;309;p39"/>
          <p:cNvSpPr txBox="1"/>
          <p:nvPr/>
        </p:nvSpPr>
        <p:spPr>
          <a:xfrm>
            <a:off x="2219800" y="3148920"/>
            <a:ext cx="1428902" cy="39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normAutofit fontScale="100000" lnSpcReduction="0"/>
          </a:bodyPr>
          <a:lstStyle>
            <a:lvl1pPr algn="ctr">
              <a:defRPr>
                <a:solidFill>
                  <a:srgbClr val="262626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pPr/>
            <a:r>
              <a:t>26,25 у. е.</a:t>
            </a:r>
          </a:p>
        </p:txBody>
      </p:sp>
      <p:sp>
        <p:nvSpPr>
          <p:cNvPr id="416" name="Google Shape;310;p39"/>
          <p:cNvSpPr txBox="1"/>
          <p:nvPr/>
        </p:nvSpPr>
        <p:spPr>
          <a:xfrm>
            <a:off x="388303" y="2355725"/>
            <a:ext cx="1763399" cy="39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normAutofit fontScale="100000" lnSpcReduction="0"/>
          </a:bodyPr>
          <a:lstStyle>
            <a:lvl1pPr>
              <a:defRPr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/>
            <a:r>
              <a:t>Бонусные баллы</a:t>
            </a:r>
          </a:p>
        </p:txBody>
      </p:sp>
      <p:sp>
        <p:nvSpPr>
          <p:cNvPr id="417" name="Google Shape;311;p39"/>
          <p:cNvSpPr txBox="1"/>
          <p:nvPr/>
        </p:nvSpPr>
        <p:spPr>
          <a:xfrm>
            <a:off x="2620928" y="2362937"/>
            <a:ext cx="575846" cy="39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normAutofit fontScale="100000" lnSpcReduction="0"/>
          </a:bodyPr>
          <a:lstStyle>
            <a:lvl1pPr algn="ctr">
              <a:defRPr>
                <a:solidFill>
                  <a:srgbClr val="262626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pPr/>
            <a:r>
              <a:t>12,0</a:t>
            </a:r>
          </a:p>
        </p:txBody>
      </p:sp>
      <p:sp>
        <p:nvSpPr>
          <p:cNvPr id="418" name="Кружок_0"/>
          <p:cNvSpPr/>
          <p:nvPr/>
        </p:nvSpPr>
        <p:spPr>
          <a:xfrm>
            <a:off x="2675026" y="2301236"/>
            <a:ext cx="467653" cy="468441"/>
          </a:xfrm>
          <a:prstGeom prst="ellipse">
            <a:avLst/>
          </a:prstGeom>
          <a:ln w="19050">
            <a:solidFill>
              <a:srgbClr val="FF9B00"/>
            </a:solidFill>
          </a:ln>
        </p:spPr>
        <p:txBody>
          <a:bodyPr lIns="45718" tIns="45718" rIns="45718" bIns="45718"/>
          <a:lstStyle/>
          <a:p>
            <a:pPr>
              <a:defRPr sz="1800">
                <a:solidFill>
                  <a:srgbClr val="00386B"/>
                </a:solidFill>
              </a:defRPr>
            </a:pPr>
          </a:p>
        </p:txBody>
      </p:sp>
      <p:pic>
        <p:nvPicPr>
          <p:cNvPr id="419" name="image10.png" descr="image1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13700" y="4782446"/>
            <a:ext cx="812800" cy="20377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Прямоугольник"/>
          <p:cNvSpPr/>
          <p:nvPr/>
        </p:nvSpPr>
        <p:spPr>
          <a:xfrm>
            <a:off x="3991926" y="-51516"/>
            <a:ext cx="5160648" cy="3981941"/>
          </a:xfrm>
          <a:prstGeom prst="rect">
            <a:avLst/>
          </a:prstGeom>
          <a:solidFill>
            <a:srgbClr val="F7D04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422" name="Прямоугольник"/>
          <p:cNvSpPr/>
          <p:nvPr/>
        </p:nvSpPr>
        <p:spPr>
          <a:xfrm>
            <a:off x="3991926" y="3789486"/>
            <a:ext cx="5160648" cy="1518009"/>
          </a:xfrm>
          <a:prstGeom prst="rect">
            <a:avLst/>
          </a:prstGeom>
          <a:solidFill>
            <a:srgbClr val="DDDF6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423" name="Google Shape;312;p39"/>
          <p:cNvSpPr txBox="1"/>
          <p:nvPr/>
        </p:nvSpPr>
        <p:spPr>
          <a:xfrm>
            <a:off x="384928" y="1349188"/>
            <a:ext cx="3970684" cy="8608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normAutofit fontScale="100000" lnSpcReduction="0"/>
          </a:bodyPr>
          <a:lstStyle/>
          <a:p>
            <a:pPr>
              <a:lnSpc>
                <a:spcPct val="115000"/>
              </a:lnSpc>
              <a:defRPr sz="2000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219304 Metastick</a:t>
            </a:r>
          </a:p>
          <a:p>
            <a:pPr>
              <a:lnSpc>
                <a:spcPct val="115000"/>
              </a:lnSpc>
              <a:defRPr sz="10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4 упаковки — курс на месяц</a:t>
            </a:r>
          </a:p>
        </p:txBody>
      </p:sp>
      <p:sp>
        <p:nvSpPr>
          <p:cNvPr id="424" name="Google Shape;313;p39"/>
          <p:cNvSpPr txBox="1"/>
          <p:nvPr/>
        </p:nvSpPr>
        <p:spPr>
          <a:xfrm>
            <a:off x="383691" y="2756603"/>
            <a:ext cx="1428903" cy="39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normAutofit fontScale="100000" lnSpcReduction="0"/>
          </a:bodyPr>
          <a:lstStyle>
            <a:lvl1pPr>
              <a:defRPr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/>
            <a:r>
              <a:t>Клубная цена</a:t>
            </a:r>
          </a:p>
        </p:txBody>
      </p:sp>
      <p:sp>
        <p:nvSpPr>
          <p:cNvPr id="425" name="Google Shape;314;p39"/>
          <p:cNvSpPr txBox="1"/>
          <p:nvPr/>
        </p:nvSpPr>
        <p:spPr>
          <a:xfrm>
            <a:off x="383691" y="3153205"/>
            <a:ext cx="1608303" cy="39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normAutofit fontScale="100000" lnSpcReduction="0"/>
          </a:bodyPr>
          <a:lstStyle>
            <a:lvl1pPr>
              <a:defRPr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/>
            <a:r>
              <a:t>Рыночная цена</a:t>
            </a:r>
          </a:p>
        </p:txBody>
      </p:sp>
      <p:sp>
        <p:nvSpPr>
          <p:cNvPr id="426" name="Google Shape;315;p39"/>
          <p:cNvSpPr txBox="1"/>
          <p:nvPr/>
        </p:nvSpPr>
        <p:spPr>
          <a:xfrm>
            <a:off x="2210111" y="2754552"/>
            <a:ext cx="1428902" cy="39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normAutofit fontScale="100000" lnSpcReduction="0"/>
          </a:bodyPr>
          <a:lstStyle>
            <a:lvl1pPr algn="ctr">
              <a:defRPr>
                <a:solidFill>
                  <a:srgbClr val="262626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pPr/>
            <a:r>
              <a:t>80,00 у. е.</a:t>
            </a:r>
          </a:p>
        </p:txBody>
      </p:sp>
      <p:sp>
        <p:nvSpPr>
          <p:cNvPr id="427" name="Google Shape;316;p39"/>
          <p:cNvSpPr txBox="1"/>
          <p:nvPr/>
        </p:nvSpPr>
        <p:spPr>
          <a:xfrm>
            <a:off x="2120411" y="3138452"/>
            <a:ext cx="1608302" cy="39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normAutofit fontScale="100000" lnSpcReduction="0"/>
          </a:bodyPr>
          <a:lstStyle>
            <a:lvl1pPr algn="ctr">
              <a:defRPr>
                <a:solidFill>
                  <a:srgbClr val="262626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pPr/>
            <a:r>
              <a:t>100,00 у. е.</a:t>
            </a:r>
          </a:p>
        </p:txBody>
      </p:sp>
      <p:sp>
        <p:nvSpPr>
          <p:cNvPr id="428" name="Google Shape;317;p39"/>
          <p:cNvSpPr txBox="1"/>
          <p:nvPr/>
        </p:nvSpPr>
        <p:spPr>
          <a:xfrm>
            <a:off x="383692" y="2357957"/>
            <a:ext cx="1763399" cy="39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normAutofit fontScale="100000" lnSpcReduction="0"/>
          </a:bodyPr>
          <a:lstStyle>
            <a:lvl1pPr>
              <a:defRPr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/>
            <a:r>
              <a:t>Бонусные баллы</a:t>
            </a:r>
          </a:p>
        </p:txBody>
      </p:sp>
      <p:sp>
        <p:nvSpPr>
          <p:cNvPr id="429" name="Google Shape;318;p39"/>
          <p:cNvSpPr txBox="1"/>
          <p:nvPr/>
        </p:nvSpPr>
        <p:spPr>
          <a:xfrm>
            <a:off x="2496236" y="2357952"/>
            <a:ext cx="831252" cy="39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normAutofit fontScale="100000" lnSpcReduction="0"/>
          </a:bodyPr>
          <a:lstStyle>
            <a:lvl1pPr algn="ctr">
              <a:defRPr>
                <a:solidFill>
                  <a:srgbClr val="262626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pPr/>
            <a:r>
              <a:t>46,0</a:t>
            </a:r>
          </a:p>
        </p:txBody>
      </p:sp>
      <p:sp>
        <p:nvSpPr>
          <p:cNvPr id="430" name="Кружок_0"/>
          <p:cNvSpPr/>
          <p:nvPr/>
        </p:nvSpPr>
        <p:spPr>
          <a:xfrm>
            <a:off x="2678034" y="2303652"/>
            <a:ext cx="467654" cy="468441"/>
          </a:xfrm>
          <a:prstGeom prst="ellipse">
            <a:avLst/>
          </a:prstGeom>
          <a:ln w="19050">
            <a:solidFill>
              <a:srgbClr val="FF9B00"/>
            </a:solidFill>
          </a:ln>
        </p:spPr>
        <p:txBody>
          <a:bodyPr lIns="45718" tIns="45718" rIns="45718" bIns="45718"/>
          <a:lstStyle/>
          <a:p>
            <a:pPr>
              <a:defRPr sz="1800">
                <a:solidFill>
                  <a:srgbClr val="00386B"/>
                </a:solidFill>
              </a:defRPr>
            </a:pPr>
          </a:p>
        </p:txBody>
      </p:sp>
      <p:pic>
        <p:nvPicPr>
          <p:cNvPr id="431" name="image10.png" descr="image1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13700" y="4782446"/>
            <a:ext cx="812800" cy="203779"/>
          </a:xfrm>
          <a:prstGeom prst="rect">
            <a:avLst/>
          </a:prstGeom>
          <a:ln w="12700">
            <a:miter lim="400000"/>
          </a:ln>
        </p:spPr>
      </p:pic>
      <p:pic>
        <p:nvPicPr>
          <p:cNvPr id="432" name="Metastick_88 no stick (1) копия.png" descr="Metastick_88 no stick (1) копия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863905" y="1425397"/>
            <a:ext cx="3579247" cy="30590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Google Shape;54;p13" descr="Google Shape;54;p13"/>
          <p:cNvPicPr>
            <a:picLocks noChangeAspect="1"/>
          </p:cNvPicPr>
          <p:nvPr/>
        </p:nvPicPr>
        <p:blipFill>
          <a:blip r:embed="rId2">
            <a:extLst/>
          </a:blip>
          <a:srcRect l="9969" t="0" r="2723" b="0"/>
          <a:stretch>
            <a:fillRect/>
          </a:stretch>
        </p:blipFill>
        <p:spPr>
          <a:xfrm>
            <a:off x="-43752" y="0"/>
            <a:ext cx="9187751" cy="5143502"/>
          </a:xfrm>
          <a:prstGeom prst="rect">
            <a:avLst/>
          </a:prstGeom>
          <a:ln w="12700">
            <a:miter lim="400000"/>
          </a:ln>
        </p:spPr>
      </p:pic>
      <p:pic>
        <p:nvPicPr>
          <p:cNvPr id="435" name="Google Shape;56;p13" descr="Google Shape;56;p1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44149" y="379899"/>
            <a:ext cx="872128" cy="153901"/>
          </a:xfrm>
          <a:prstGeom prst="rect">
            <a:avLst/>
          </a:prstGeom>
          <a:ln w="12700">
            <a:miter lim="400000"/>
          </a:ln>
        </p:spPr>
      </p:pic>
      <p:sp>
        <p:nvSpPr>
          <p:cNvPr id="436" name="Google Shape;55;p13"/>
          <p:cNvSpPr txBox="1"/>
          <p:nvPr/>
        </p:nvSpPr>
        <p:spPr>
          <a:xfrm>
            <a:off x="238109" y="958800"/>
            <a:ext cx="4489904" cy="3225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 anchor="ctr">
            <a:normAutofit fontScale="100000" lnSpcReduction="0"/>
          </a:bodyPr>
          <a:lstStyle/>
          <a:p>
            <a:pPr>
              <a:defRPr b="1" sz="4000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Metastick</a:t>
            </a:r>
          </a:p>
          <a:p>
            <a:pPr>
              <a:defRPr b="1" sz="2900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идеален по составу — идеален по форме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73;p15" descr="Google Shape;73;p15"/>
          <p:cNvPicPr>
            <a:picLocks noChangeAspect="1"/>
          </p:cNvPicPr>
          <p:nvPr/>
        </p:nvPicPr>
        <p:blipFill>
          <a:blip r:embed="rId2">
            <a:alphaModFix amt="80000"/>
            <a:extLst/>
          </a:blip>
          <a:srcRect l="15616" t="1368" r="17111" b="3328"/>
          <a:stretch>
            <a:fillRect/>
          </a:stretch>
        </p:blipFill>
        <p:spPr>
          <a:xfrm rot="5400000">
            <a:off x="1805937" y="-2217422"/>
            <a:ext cx="5394965" cy="9555487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Прямоугольник"/>
          <p:cNvSpPr/>
          <p:nvPr/>
        </p:nvSpPr>
        <p:spPr>
          <a:xfrm>
            <a:off x="-33867" y="-44450"/>
            <a:ext cx="9211734" cy="5232400"/>
          </a:xfrm>
          <a:prstGeom prst="rect">
            <a:avLst/>
          </a:prstGeom>
          <a:solidFill>
            <a:srgbClr val="593B2A">
              <a:alpha val="49644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137" name="Google Shape;65;p15"/>
          <p:cNvSpPr txBox="1"/>
          <p:nvPr/>
        </p:nvSpPr>
        <p:spPr>
          <a:xfrm>
            <a:off x="310846" y="319121"/>
            <a:ext cx="7702854" cy="987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defRPr b="1" sz="2800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Мир внутри нас: </a:t>
            </a:r>
          </a:p>
          <a:p>
            <a:pPr>
              <a:defRPr b="1" sz="2800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что нам известно о микрофлоре</a:t>
            </a:r>
          </a:p>
        </p:txBody>
      </p:sp>
      <p:sp>
        <p:nvSpPr>
          <p:cNvPr id="138" name="Google Shape;65;p15"/>
          <p:cNvSpPr txBox="1"/>
          <p:nvPr/>
        </p:nvSpPr>
        <p:spPr>
          <a:xfrm>
            <a:off x="1021894" y="1556261"/>
            <a:ext cx="3488514" cy="1223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/>
          <a:p>
            <a:pPr>
              <a:defRPr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Уникальна у каждого человека, </a:t>
            </a:r>
            <a:br/>
            <a:r>
              <a:t>как отпечатки пальцев. Даже </a:t>
            </a:r>
            <a:br/>
            <a:r>
              <a:t>у близнецов с одинаковым генотипом схожесть микрофлоры ~ 20%*</a:t>
            </a:r>
          </a:p>
        </p:txBody>
      </p:sp>
      <p:sp>
        <p:nvSpPr>
          <p:cNvPr id="139" name="Google Shape;65;p15"/>
          <p:cNvSpPr txBox="1"/>
          <p:nvPr/>
        </p:nvSpPr>
        <p:spPr>
          <a:xfrm>
            <a:off x="986021" y="2923129"/>
            <a:ext cx="3332520" cy="7403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>
            <a:lvl1pPr>
              <a:defRPr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/>
            <a:r>
              <a:t>Участвует в синтезе витаминов группы B</a:t>
            </a:r>
          </a:p>
        </p:txBody>
      </p:sp>
      <p:pic>
        <p:nvPicPr>
          <p:cNvPr id="14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Google Shape;65;p15">
            <a:hlinkClick r:id="rId4" invalidUrl="" action="" tgtFrame="" tooltip="" history="1" highlightClick="0" endSnd="0"/>
          </p:cNvPr>
          <p:cNvSpPr txBox="1"/>
          <p:nvPr/>
        </p:nvSpPr>
        <p:spPr>
          <a:xfrm>
            <a:off x="359530" y="4549630"/>
            <a:ext cx="6542490" cy="5064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 anchor="b">
            <a:spAutoFit/>
          </a:bodyPr>
          <a:lstStyle/>
          <a:p>
            <a:pPr>
              <a:lnSpc>
                <a:spcPct val="115000"/>
              </a:lnSpc>
              <a:defRPr sz="1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*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5" invalidUrl="" action="" tgtFrame="" tooltip="" history="1" highlightClick="0" endSnd="0"/>
              </a:rPr>
              <a:t>https://www.sciencenews.org/article/identical-twins-may-not-be-so-identical-when-it-comes-gut-bacteria</a:t>
            </a:r>
            <a:r>
              <a:t> </a:t>
            </a:r>
          </a:p>
          <a:p>
            <a:pPr>
              <a:lnSpc>
                <a:spcPct val="115000"/>
              </a:lnSpc>
              <a:defRPr sz="1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**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6" invalidUrl="" action="" tgtFrame="" tooltip="" history="1" highlightClick="0" endSnd="0"/>
              </a:rPr>
              <a:t>https://journals.plos.org/plosbiology/article?id=10.1371/journal.pbio.1002533</a:t>
            </a:r>
          </a:p>
        </p:txBody>
      </p:sp>
      <p:grpSp>
        <p:nvGrpSpPr>
          <p:cNvPr id="144" name="Группа"/>
          <p:cNvGrpSpPr/>
          <p:nvPr/>
        </p:nvGrpSpPr>
        <p:grpSpPr>
          <a:xfrm>
            <a:off x="431799" y="1624131"/>
            <a:ext cx="518858" cy="518855"/>
            <a:chOff x="0" y="0"/>
            <a:chExt cx="518856" cy="518853"/>
          </a:xfrm>
        </p:grpSpPr>
        <p:pic>
          <p:nvPicPr>
            <p:cNvPr id="142" name="Vector.png" descr="Vector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93166" y="70286"/>
              <a:ext cx="325500" cy="3782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43" name="Кружок"/>
            <p:cNvSpPr/>
            <p:nvPr/>
          </p:nvSpPr>
          <p:spPr>
            <a:xfrm>
              <a:off x="-1" y="0"/>
              <a:ext cx="518858" cy="518855"/>
            </a:xfrm>
            <a:prstGeom prst="ellips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</p:grpSp>
      <p:grpSp>
        <p:nvGrpSpPr>
          <p:cNvPr id="147" name="Группа"/>
          <p:cNvGrpSpPr/>
          <p:nvPr/>
        </p:nvGrpSpPr>
        <p:grpSpPr>
          <a:xfrm>
            <a:off x="4612254" y="1624131"/>
            <a:ext cx="518857" cy="518855"/>
            <a:chOff x="0" y="0"/>
            <a:chExt cx="518856" cy="518853"/>
          </a:xfrm>
        </p:grpSpPr>
        <p:pic>
          <p:nvPicPr>
            <p:cNvPr id="145" name="bacteria 2.png" descr="bacteria 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83112" y="80955"/>
              <a:ext cx="361235" cy="36123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46" name="Кружок"/>
            <p:cNvSpPr/>
            <p:nvPr/>
          </p:nvSpPr>
          <p:spPr>
            <a:xfrm>
              <a:off x="-1" y="0"/>
              <a:ext cx="518858" cy="518855"/>
            </a:xfrm>
            <a:prstGeom prst="ellips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</p:grpSp>
      <p:grpSp>
        <p:nvGrpSpPr>
          <p:cNvPr id="150" name="Группа"/>
          <p:cNvGrpSpPr/>
          <p:nvPr/>
        </p:nvGrpSpPr>
        <p:grpSpPr>
          <a:xfrm>
            <a:off x="431799" y="2926319"/>
            <a:ext cx="518858" cy="518857"/>
            <a:chOff x="0" y="0"/>
            <a:chExt cx="518856" cy="518856"/>
          </a:xfrm>
        </p:grpSpPr>
        <p:pic>
          <p:nvPicPr>
            <p:cNvPr id="148" name="noun-size-2931148.png" descr="noun-size-2931148.png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19000" y="72431"/>
              <a:ext cx="480856" cy="3782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49" name="Кружок"/>
            <p:cNvSpPr/>
            <p:nvPr/>
          </p:nvSpPr>
          <p:spPr>
            <a:xfrm>
              <a:off x="-1" y="-1"/>
              <a:ext cx="518858" cy="518858"/>
            </a:xfrm>
            <a:prstGeom prst="ellips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</p:grpSp>
      <p:grpSp>
        <p:nvGrpSpPr>
          <p:cNvPr id="153" name="Группа"/>
          <p:cNvGrpSpPr/>
          <p:nvPr/>
        </p:nvGrpSpPr>
        <p:grpSpPr>
          <a:xfrm>
            <a:off x="4612254" y="2926319"/>
            <a:ext cx="518857" cy="518857"/>
            <a:chOff x="0" y="0"/>
            <a:chExt cx="518856" cy="518856"/>
          </a:xfrm>
        </p:grpSpPr>
        <p:pic>
          <p:nvPicPr>
            <p:cNvPr id="151" name="old-woman 1.png" descr="old-woman 1.png"/>
            <p:cNvPicPr>
              <a:picLocks noChangeAspect="1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66214" y="53514"/>
              <a:ext cx="386428" cy="38642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52" name="Кружок"/>
            <p:cNvSpPr/>
            <p:nvPr/>
          </p:nvSpPr>
          <p:spPr>
            <a:xfrm>
              <a:off x="-1" y="-1"/>
              <a:ext cx="518858" cy="518858"/>
            </a:xfrm>
            <a:prstGeom prst="ellips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</p:grpSp>
      <p:sp>
        <p:nvSpPr>
          <p:cNvPr id="154" name="С возрастом теряет защитные свойства"/>
          <p:cNvSpPr txBox="1"/>
          <p:nvPr/>
        </p:nvSpPr>
        <p:spPr>
          <a:xfrm>
            <a:off x="5297809" y="2952900"/>
            <a:ext cx="3238032" cy="487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/>
            <a:r>
              <a:t>С возрастом теряет защитные свойства</a:t>
            </a:r>
          </a:p>
        </p:txBody>
      </p:sp>
      <p:sp>
        <p:nvSpPr>
          <p:cNvPr id="155" name="Насчитывает порядка 38 трлн микроорганизмов, что на 8 трлн больше числа всех клеток в теле**"/>
          <p:cNvSpPr txBox="1"/>
          <p:nvPr/>
        </p:nvSpPr>
        <p:spPr>
          <a:xfrm>
            <a:off x="5300884" y="1596716"/>
            <a:ext cx="3488512" cy="7035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/>
            <a:r>
              <a:t>Насчитывает порядка 38 трлн микроорганизмов, что на 8 трлн больше числа всех клеток в теле**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Прямоугольник"/>
          <p:cNvSpPr/>
          <p:nvPr/>
        </p:nvSpPr>
        <p:spPr>
          <a:xfrm>
            <a:off x="-44848" y="-93630"/>
            <a:ext cx="9343564" cy="5330760"/>
          </a:xfrm>
          <a:prstGeom prst="rect">
            <a:avLst/>
          </a:prstGeom>
          <a:solidFill>
            <a:srgbClr val="D6683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158" name="Google Shape;65;p15"/>
          <p:cNvSpPr txBox="1"/>
          <p:nvPr>
            <p:ph type="title"/>
          </p:nvPr>
        </p:nvSpPr>
        <p:spPr>
          <a:xfrm>
            <a:off x="266243" y="317679"/>
            <a:ext cx="7139955" cy="1498529"/>
          </a:xfrm>
          <a:prstGeom prst="rect">
            <a:avLst/>
          </a:prstGeom>
        </p:spPr>
        <p:txBody>
          <a:bodyPr/>
          <a:lstStyle/>
          <a:p>
            <a:pPr>
              <a:defRPr b="1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Причины дисбаланса </a:t>
            </a:r>
            <a:br/>
            <a:r>
              <a:t>микрофлоры:</a:t>
            </a:r>
          </a:p>
        </p:txBody>
      </p:sp>
      <p:sp>
        <p:nvSpPr>
          <p:cNvPr id="159" name="Google Shape;65;p15"/>
          <p:cNvSpPr txBox="1"/>
          <p:nvPr/>
        </p:nvSpPr>
        <p:spPr>
          <a:xfrm>
            <a:off x="5218891" y="1576740"/>
            <a:ext cx="2750389" cy="6947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>
            <a:lvl1pPr>
              <a:defRPr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/>
            <a:r>
              <a:t>Стресс</a:t>
            </a:r>
          </a:p>
        </p:txBody>
      </p:sp>
      <p:sp>
        <p:nvSpPr>
          <p:cNvPr id="160" name="Google Shape;65;p15"/>
          <p:cNvSpPr txBox="1"/>
          <p:nvPr/>
        </p:nvSpPr>
        <p:spPr>
          <a:xfrm>
            <a:off x="5206077" y="2327668"/>
            <a:ext cx="2827219" cy="9953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/>
          <a:p>
            <a:pPr>
              <a:lnSpc>
                <a:spcPct val="90000"/>
              </a:lnSpc>
              <a:defRPr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Заболевания, в том числе гормональные нарушения </a:t>
            </a:r>
            <a:br/>
            <a:r>
              <a:t>и пищевые отравления</a:t>
            </a:r>
          </a:p>
        </p:txBody>
      </p:sp>
      <p:sp>
        <p:nvSpPr>
          <p:cNvPr id="161" name="Google Shape;65;p15"/>
          <p:cNvSpPr txBox="1"/>
          <p:nvPr/>
        </p:nvSpPr>
        <p:spPr>
          <a:xfrm>
            <a:off x="978632" y="2308451"/>
            <a:ext cx="3145013" cy="887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>
            <a:lvl1pPr>
              <a:defRPr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/>
            <a:r>
              <a:t>Нерациональное питание — преимущественно из животных жиров, сахара и крахмала</a:t>
            </a:r>
          </a:p>
        </p:txBody>
      </p:sp>
      <p:sp>
        <p:nvSpPr>
          <p:cNvPr id="162" name="Google Shape;65;p15"/>
          <p:cNvSpPr txBox="1"/>
          <p:nvPr/>
        </p:nvSpPr>
        <p:spPr>
          <a:xfrm>
            <a:off x="1015937" y="3433850"/>
            <a:ext cx="2827220" cy="812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>
            <a:lvl1pPr>
              <a:defRPr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/>
            <a:r>
              <a:t>Употребление алкоголя, курение</a:t>
            </a:r>
          </a:p>
        </p:txBody>
      </p:sp>
      <p:sp>
        <p:nvSpPr>
          <p:cNvPr id="163" name="Google Shape;65;p15"/>
          <p:cNvSpPr txBox="1"/>
          <p:nvPr/>
        </p:nvSpPr>
        <p:spPr>
          <a:xfrm>
            <a:off x="972553" y="1455422"/>
            <a:ext cx="3145011" cy="9124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/>
          <a:p>
            <a:pPr>
              <a:defRPr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Искусственное вскармливание </a:t>
            </a:r>
            <a:br/>
            <a:r>
              <a:t>в младенчестве</a:t>
            </a:r>
          </a:p>
        </p:txBody>
      </p:sp>
      <p:pic>
        <p:nvPicPr>
          <p:cNvPr id="164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13700" y="4782532"/>
            <a:ext cx="812800" cy="2037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Изображение" descr="Изображение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73782" y="3452705"/>
            <a:ext cx="544248" cy="544256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Google Shape;65;p15"/>
          <p:cNvSpPr txBox="1"/>
          <p:nvPr/>
        </p:nvSpPr>
        <p:spPr>
          <a:xfrm>
            <a:off x="5229898" y="3366501"/>
            <a:ext cx="3145011" cy="9904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>
            <a:lvl1pPr>
              <a:lnSpc>
                <a:spcPct val="90000"/>
              </a:lnSpc>
              <a:defRPr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/>
            <a:r>
              <a:t>Резкие изменения образа жизни: смена климата, работа по ночам, резкое изменение рациона или голодание</a:t>
            </a:r>
          </a:p>
        </p:txBody>
      </p:sp>
      <p:sp>
        <p:nvSpPr>
          <p:cNvPr id="167" name="Google Shape;65;p15"/>
          <p:cNvSpPr txBox="1"/>
          <p:nvPr/>
        </p:nvSpPr>
        <p:spPr>
          <a:xfrm>
            <a:off x="1031592" y="4323781"/>
            <a:ext cx="2827220" cy="812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>
            <a:lvl1pPr>
              <a:defRPr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/>
            <a:r>
              <a:t>Прием лекарств (антибиотиков, НПВП)</a:t>
            </a:r>
          </a:p>
        </p:txBody>
      </p:sp>
      <p:pic>
        <p:nvPicPr>
          <p:cNvPr id="168" name="Изображение" descr="Изображение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71031" y="2410131"/>
            <a:ext cx="542458" cy="54246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71" name="Группа"/>
          <p:cNvGrpSpPr/>
          <p:nvPr/>
        </p:nvGrpSpPr>
        <p:grpSpPr>
          <a:xfrm>
            <a:off x="376751" y="1480355"/>
            <a:ext cx="518858" cy="539752"/>
            <a:chOff x="0" y="0"/>
            <a:chExt cx="518856" cy="539751"/>
          </a:xfrm>
        </p:grpSpPr>
        <p:sp>
          <p:nvSpPr>
            <p:cNvPr id="169" name="Кружок"/>
            <p:cNvSpPr/>
            <p:nvPr/>
          </p:nvSpPr>
          <p:spPr>
            <a:xfrm>
              <a:off x="-1" y="0"/>
              <a:ext cx="518858" cy="518855"/>
            </a:xfrm>
            <a:prstGeom prst="ellips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  <p:pic>
          <p:nvPicPr>
            <p:cNvPr id="170" name="noun-pacifier-4268911.png" descr="noun-pacifier-4268911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37176" y="107950"/>
              <a:ext cx="431803" cy="4318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74" name="Группа"/>
          <p:cNvGrpSpPr/>
          <p:nvPr/>
        </p:nvGrpSpPr>
        <p:grpSpPr>
          <a:xfrm>
            <a:off x="4596577" y="2415221"/>
            <a:ext cx="518857" cy="537907"/>
            <a:chOff x="0" y="0"/>
            <a:chExt cx="518856" cy="537906"/>
          </a:xfrm>
        </p:grpSpPr>
        <p:sp>
          <p:nvSpPr>
            <p:cNvPr id="172" name="Кружок"/>
            <p:cNvSpPr/>
            <p:nvPr/>
          </p:nvSpPr>
          <p:spPr>
            <a:xfrm>
              <a:off x="-1" y="-1"/>
              <a:ext cx="518858" cy="518858"/>
            </a:xfrm>
            <a:prstGeom prst="ellips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  <p:pic>
          <p:nvPicPr>
            <p:cNvPr id="173" name="noun-sleep-2694020.png" descr="noun-sleep-2694020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24476" y="68003"/>
              <a:ext cx="469903" cy="4699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77" name="Группа"/>
          <p:cNvGrpSpPr/>
          <p:nvPr/>
        </p:nvGrpSpPr>
        <p:grpSpPr>
          <a:xfrm>
            <a:off x="4609277" y="1480438"/>
            <a:ext cx="518857" cy="518857"/>
            <a:chOff x="0" y="0"/>
            <a:chExt cx="518856" cy="518856"/>
          </a:xfrm>
        </p:grpSpPr>
        <p:sp>
          <p:nvSpPr>
            <p:cNvPr id="175" name="Кружок"/>
            <p:cNvSpPr/>
            <p:nvPr/>
          </p:nvSpPr>
          <p:spPr>
            <a:xfrm>
              <a:off x="-1" y="-1"/>
              <a:ext cx="518858" cy="518858"/>
            </a:xfrm>
            <a:prstGeom prst="ellips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  <p:pic>
          <p:nvPicPr>
            <p:cNvPr id="176" name="222.png" descr="222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93047" y="93047"/>
              <a:ext cx="358162" cy="3581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80" name="Группа"/>
          <p:cNvGrpSpPr/>
          <p:nvPr/>
        </p:nvGrpSpPr>
        <p:grpSpPr>
          <a:xfrm>
            <a:off x="382813" y="4354333"/>
            <a:ext cx="518857" cy="521665"/>
            <a:chOff x="0" y="0"/>
            <a:chExt cx="518856" cy="521664"/>
          </a:xfrm>
        </p:grpSpPr>
        <p:pic>
          <p:nvPicPr>
            <p:cNvPr id="178" name="noun_tablets_521603 1.png" descr="noun_tablets_521603 1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83995" y="89862"/>
              <a:ext cx="345759" cy="4318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9" name="Кружок"/>
            <p:cNvSpPr/>
            <p:nvPr/>
          </p:nvSpPr>
          <p:spPr>
            <a:xfrm>
              <a:off x="-1" y="-1"/>
              <a:ext cx="518858" cy="518858"/>
            </a:xfrm>
            <a:prstGeom prst="ellips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</p:grpSp>
      <p:grpSp>
        <p:nvGrpSpPr>
          <p:cNvPr id="183" name="Группа"/>
          <p:cNvGrpSpPr/>
          <p:nvPr/>
        </p:nvGrpSpPr>
        <p:grpSpPr>
          <a:xfrm>
            <a:off x="4600438" y="3455966"/>
            <a:ext cx="518857" cy="549413"/>
            <a:chOff x="0" y="0"/>
            <a:chExt cx="518856" cy="549411"/>
          </a:xfrm>
        </p:grpSpPr>
        <p:pic>
          <p:nvPicPr>
            <p:cNvPr id="181" name="noun-run-1153990.png" descr="noun-run-1153990.png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24476" y="79510"/>
              <a:ext cx="469903" cy="4699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82" name="Кружок"/>
            <p:cNvSpPr/>
            <p:nvPr/>
          </p:nvSpPr>
          <p:spPr>
            <a:xfrm>
              <a:off x="-1" y="0"/>
              <a:ext cx="518858" cy="518855"/>
            </a:xfrm>
            <a:prstGeom prst="ellips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image10.png" descr="image1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13700" y="4782446"/>
            <a:ext cx="812800" cy="203779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Google Shape;65;p15"/>
          <p:cNvSpPr txBox="1"/>
          <p:nvPr/>
        </p:nvSpPr>
        <p:spPr>
          <a:xfrm>
            <a:off x="4697907" y="3474853"/>
            <a:ext cx="2342711" cy="813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/>
          <a:p>
            <a:pPr>
              <a:lnSpc>
                <a:spcPct val="115000"/>
              </a:lnSpc>
              <a:defRPr sz="1600"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Ухудшением </a:t>
            </a:r>
            <a:br/>
            <a:r>
              <a:t>состояния кожи</a:t>
            </a:r>
          </a:p>
        </p:txBody>
      </p:sp>
      <p:sp>
        <p:nvSpPr>
          <p:cNvPr id="187" name="Google Shape;65;p15"/>
          <p:cNvSpPr txBox="1"/>
          <p:nvPr/>
        </p:nvSpPr>
        <p:spPr>
          <a:xfrm>
            <a:off x="4697059" y="1924199"/>
            <a:ext cx="4120272" cy="4835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>
            <a:lvl1pPr>
              <a:defRPr sz="1600"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/>
            <a:r>
              <a:t>Нарушением стула</a:t>
            </a:r>
          </a:p>
        </p:txBody>
      </p:sp>
      <p:pic>
        <p:nvPicPr>
          <p:cNvPr id="188" name="darius-bashar-xMNel_otvWs-unsplash.jpg" descr="darius-bashar-xMNel_otvWs-unsplash.jpg"/>
          <p:cNvPicPr>
            <a:picLocks noChangeAspect="1"/>
          </p:cNvPicPr>
          <p:nvPr/>
        </p:nvPicPr>
        <p:blipFill>
          <a:blip r:embed="rId3">
            <a:extLst/>
          </a:blip>
          <a:srcRect l="3290" t="6713" r="0" b="0"/>
          <a:stretch>
            <a:fillRect/>
          </a:stretch>
        </p:blipFill>
        <p:spPr>
          <a:xfrm>
            <a:off x="0" y="-2167"/>
            <a:ext cx="3557853" cy="5147834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Также к снижению…"/>
          <p:cNvSpPr txBox="1"/>
          <p:nvPr>
            <p:ph type="title"/>
          </p:nvPr>
        </p:nvSpPr>
        <p:spPr>
          <a:xfrm>
            <a:off x="3943048" y="308600"/>
            <a:ext cx="5450495" cy="1097884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Дисбаланс микрофлоры </a:t>
            </a:r>
            <a:br/>
            <a:r>
              <a:t>кишечника проявляется:</a:t>
            </a:r>
          </a:p>
        </p:txBody>
      </p:sp>
      <p:sp>
        <p:nvSpPr>
          <p:cNvPr id="190" name="Google Shape;65;p15"/>
          <p:cNvSpPr txBox="1"/>
          <p:nvPr/>
        </p:nvSpPr>
        <p:spPr>
          <a:xfrm>
            <a:off x="4697059" y="2597844"/>
            <a:ext cx="4120272" cy="9152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/>
          <a:p>
            <a:pPr>
              <a:lnSpc>
                <a:spcPct val="115000"/>
              </a:lnSpc>
              <a:defRPr sz="1600"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Дискомфортом </a:t>
            </a:r>
            <a:br/>
            <a:r>
              <a:t>в кишечнике</a:t>
            </a:r>
          </a:p>
        </p:txBody>
      </p:sp>
      <p:pic>
        <p:nvPicPr>
          <p:cNvPr id="191" name="frank-flores-2X-6XZtCelM-unsplash.jpg" descr="frank-flores-2X-6XZtCelM-unsplash.jpg"/>
          <p:cNvPicPr>
            <a:picLocks noChangeAspect="1"/>
          </p:cNvPicPr>
          <p:nvPr/>
        </p:nvPicPr>
        <p:blipFill>
          <a:blip r:embed="rId4">
            <a:extLst/>
          </a:blip>
          <a:srcRect l="20369" t="0" r="33263" b="0"/>
          <a:stretch>
            <a:fillRect/>
          </a:stretch>
        </p:blipFill>
        <p:spPr>
          <a:xfrm>
            <a:off x="-16472" y="-2"/>
            <a:ext cx="3571681" cy="514350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94" name="Группа"/>
          <p:cNvGrpSpPr/>
          <p:nvPr/>
        </p:nvGrpSpPr>
        <p:grpSpPr>
          <a:xfrm>
            <a:off x="4074691" y="3623972"/>
            <a:ext cx="518857" cy="518857"/>
            <a:chOff x="0" y="0"/>
            <a:chExt cx="518856" cy="518856"/>
          </a:xfrm>
        </p:grpSpPr>
        <p:sp>
          <p:nvSpPr>
            <p:cNvPr id="192" name="Кружок"/>
            <p:cNvSpPr/>
            <p:nvPr/>
          </p:nvSpPr>
          <p:spPr>
            <a:xfrm>
              <a:off x="-1" y="-1"/>
              <a:ext cx="518858" cy="518858"/>
            </a:xfrm>
            <a:prstGeom prst="ellipse">
              <a:avLst/>
            </a:prstGeom>
            <a:noFill/>
            <a:ln w="15240" cap="flat">
              <a:solidFill>
                <a:srgbClr val="F1A038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  <p:pic>
          <p:nvPicPr>
            <p:cNvPr id="193" name="023---Moisturising-Face 233.png" descr="023---Moisturising-Face 233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97019" y="102071"/>
              <a:ext cx="325881" cy="3401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97" name="Группа"/>
          <p:cNvGrpSpPr/>
          <p:nvPr/>
        </p:nvGrpSpPr>
        <p:grpSpPr>
          <a:xfrm>
            <a:off x="4074691" y="1886660"/>
            <a:ext cx="518857" cy="518858"/>
            <a:chOff x="0" y="0"/>
            <a:chExt cx="518856" cy="518856"/>
          </a:xfrm>
        </p:grpSpPr>
        <p:sp>
          <p:nvSpPr>
            <p:cNvPr id="195" name="Кружок"/>
            <p:cNvSpPr/>
            <p:nvPr/>
          </p:nvSpPr>
          <p:spPr>
            <a:xfrm>
              <a:off x="-1" y="-1"/>
              <a:ext cx="518858" cy="518858"/>
            </a:xfrm>
            <a:prstGeom prst="ellipse">
              <a:avLst/>
            </a:prstGeom>
            <a:noFill/>
            <a:ln w="15240" cap="flat">
              <a:solidFill>
                <a:srgbClr val="F1A038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  <p:pic>
          <p:nvPicPr>
            <p:cNvPr id="196" name="Vector.png" descr="Vector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574" y="117164"/>
              <a:ext cx="365708" cy="28452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00" name="Группа"/>
          <p:cNvGrpSpPr/>
          <p:nvPr/>
        </p:nvGrpSpPr>
        <p:grpSpPr>
          <a:xfrm>
            <a:off x="4074691" y="2758727"/>
            <a:ext cx="518857" cy="518857"/>
            <a:chOff x="0" y="0"/>
            <a:chExt cx="518856" cy="518856"/>
          </a:xfrm>
        </p:grpSpPr>
        <p:sp>
          <p:nvSpPr>
            <p:cNvPr id="198" name="Кружок"/>
            <p:cNvSpPr/>
            <p:nvPr/>
          </p:nvSpPr>
          <p:spPr>
            <a:xfrm>
              <a:off x="-1" y="-1"/>
              <a:ext cx="518858" cy="518858"/>
            </a:xfrm>
            <a:prstGeom prst="ellipse">
              <a:avLst/>
            </a:prstGeom>
            <a:noFill/>
            <a:ln w="15240" cap="flat">
              <a:solidFill>
                <a:srgbClr val="F1A038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  <p:pic>
          <p:nvPicPr>
            <p:cNvPr id="199" name="noun_gut_3772784 1.png" descr="noun_gut_3772784 1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99105" y="31461"/>
              <a:ext cx="320646" cy="4572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iStock-1404280178.jpg" descr="iStock-1404280178.jpg"/>
          <p:cNvPicPr>
            <a:picLocks noChangeAspect="1"/>
          </p:cNvPicPr>
          <p:nvPr/>
        </p:nvPicPr>
        <p:blipFill>
          <a:blip r:embed="rId2">
            <a:extLst/>
          </a:blip>
          <a:srcRect l="31948" t="12008" r="25708" b="0"/>
          <a:stretch>
            <a:fillRect/>
          </a:stretch>
        </p:blipFill>
        <p:spPr>
          <a:xfrm>
            <a:off x="5456046" y="-1"/>
            <a:ext cx="3712849" cy="5143501"/>
          </a:xfrm>
          <a:prstGeom prst="rect">
            <a:avLst/>
          </a:prstGeom>
          <a:ln w="12700">
            <a:miter lim="400000"/>
          </a:ln>
        </p:spPr>
      </p:pic>
      <p:sp>
        <p:nvSpPr>
          <p:cNvPr id="203" name="Google Shape;65;p15"/>
          <p:cNvSpPr txBox="1"/>
          <p:nvPr>
            <p:ph type="ctrTitle"/>
          </p:nvPr>
        </p:nvSpPr>
        <p:spPr>
          <a:xfrm>
            <a:off x="310847" y="319125"/>
            <a:ext cx="8633988" cy="1770261"/>
          </a:xfrm>
          <a:prstGeom prst="rect">
            <a:avLst/>
          </a:prstGeom>
        </p:spPr>
        <p:txBody>
          <a:bodyPr anchor="t"/>
          <a:lstStyle/>
          <a:p>
            <a:pPr algn="l">
              <a:defRPr sz="2800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К чему приводит </a:t>
            </a:r>
            <a:br/>
            <a:r>
              <a:t>дисбаланс микрофлоры?</a:t>
            </a:r>
          </a:p>
        </p:txBody>
      </p:sp>
      <p:sp>
        <p:nvSpPr>
          <p:cNvPr id="204" name="Google Shape;65;p15"/>
          <p:cNvSpPr txBox="1"/>
          <p:nvPr/>
        </p:nvSpPr>
        <p:spPr>
          <a:xfrm>
            <a:off x="325179" y="1473200"/>
            <a:ext cx="4742231" cy="30491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/>
          <a:p>
            <a:pPr marL="285750" indent="-28575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ослабление иммунитета </a:t>
            </a:r>
          </a:p>
          <a:p>
            <a:pPr marL="285750" indent="-28575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постоянная усталость, апатия</a:t>
            </a:r>
          </a:p>
          <a:p>
            <a:pPr marL="285750" indent="-28575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эмоциональная неустойчивость </a:t>
            </a:r>
          </a:p>
          <a:p>
            <a:pPr marL="285750" indent="-28575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раннее старение </a:t>
            </a:r>
          </a:p>
          <a:p>
            <a:pPr marL="285750" indent="-28575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развитие заболеваний</a:t>
            </a:r>
          </a:p>
        </p:txBody>
      </p:sp>
      <p:pic>
        <p:nvPicPr>
          <p:cNvPr id="205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  <p:sp>
        <p:nvSpPr>
          <p:cNvPr id="209" name="Google Shape;65;p15"/>
          <p:cNvSpPr txBox="1"/>
          <p:nvPr/>
        </p:nvSpPr>
        <p:spPr>
          <a:xfrm>
            <a:off x="6812419" y="1618308"/>
            <a:ext cx="2152107" cy="1507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/>
          <a:p>
            <a:pPr>
              <a:lnSpc>
                <a:spcPct val="115000"/>
              </a:lnSpc>
              <a:defRPr>
                <a:solidFill>
                  <a:srgbClr val="262626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Синбиотики  </a:t>
            </a:r>
            <a:r>
              <a:rPr sz="1200"/>
              <a:t> </a:t>
            </a:r>
            <a:br>
              <a:rPr sz="1200"/>
            </a:br>
            <a:r>
              <a:rPr sz="1100">
                <a:latin typeface="Gilroy Regular"/>
                <a:ea typeface="Gilroy Regular"/>
                <a:cs typeface="Gilroy Regular"/>
                <a:sym typeface="Gilroy Regular"/>
              </a:rPr>
              <a:t>комбинация пребиотиков </a:t>
            </a:r>
            <a:br>
              <a:rPr sz="1100">
                <a:latin typeface="Gilroy Regular"/>
                <a:ea typeface="Gilroy Regular"/>
                <a:cs typeface="Gilroy Regular"/>
                <a:sym typeface="Gilroy Regular"/>
              </a:rPr>
            </a:br>
            <a:r>
              <a:rPr sz="1100">
                <a:latin typeface="Gilroy Regular"/>
                <a:ea typeface="Gilroy Regular"/>
                <a:cs typeface="Gilroy Regular"/>
                <a:sym typeface="Gilroy Regular"/>
              </a:rPr>
              <a:t>и пробиотиков</a:t>
            </a:r>
          </a:p>
        </p:txBody>
      </p:sp>
      <p:sp>
        <p:nvSpPr>
          <p:cNvPr id="210" name="Google Shape;65;p15"/>
          <p:cNvSpPr txBox="1"/>
          <p:nvPr/>
        </p:nvSpPr>
        <p:spPr>
          <a:xfrm>
            <a:off x="467280" y="2696566"/>
            <a:ext cx="1874600" cy="1690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/>
          <a:p>
            <a:pPr>
              <a:lnSpc>
                <a:spcPct val="115000"/>
              </a:lnSpc>
              <a:defRPr>
                <a:solidFill>
                  <a:srgbClr val="262626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Пребиотики</a:t>
            </a:r>
            <a:br/>
            <a:r>
              <a:rPr sz="1100">
                <a:latin typeface="Gilroy Regular"/>
                <a:ea typeface="Gilroy Regular"/>
                <a:cs typeface="Gilroy Regular"/>
                <a:sym typeface="Gilroy Regular"/>
              </a:rPr>
              <a:t>Неперевариваемые вещества, которые, </a:t>
            </a:r>
            <a:br>
              <a:rPr sz="1100">
                <a:latin typeface="Gilroy Regular"/>
                <a:ea typeface="Gilroy Regular"/>
                <a:cs typeface="Gilroy Regular"/>
                <a:sym typeface="Gilroy Regular"/>
              </a:rPr>
            </a:br>
            <a:r>
              <a:rPr sz="1100">
                <a:latin typeface="Gilroy Regular"/>
                <a:ea typeface="Gilroy Regular"/>
                <a:cs typeface="Gilroy Regular"/>
                <a:sym typeface="Gilroy Regular"/>
              </a:rPr>
              <a:t>по сути, являются пищей </a:t>
            </a:r>
            <a:endParaRPr sz="1100"/>
          </a:p>
          <a:p>
            <a:pPr>
              <a:lnSpc>
                <a:spcPct val="115000"/>
              </a:lnSpc>
              <a:defRPr sz="1100"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для пробиотиков.</a:t>
            </a:r>
          </a:p>
        </p:txBody>
      </p:sp>
      <p:sp>
        <p:nvSpPr>
          <p:cNvPr id="211" name="Google Shape;65;p15"/>
          <p:cNvSpPr txBox="1"/>
          <p:nvPr/>
        </p:nvSpPr>
        <p:spPr>
          <a:xfrm>
            <a:off x="310847" y="319123"/>
            <a:ext cx="8633988" cy="12593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normAutofit fontScale="100000" lnSpcReduction="0"/>
          </a:bodyPr>
          <a:lstStyle/>
          <a:p>
            <a:pPr>
              <a:defRPr sz="2800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Как мы привыкли заботиться </a:t>
            </a:r>
            <a:br/>
            <a:r>
              <a:t>о микрофлоре кишечника</a:t>
            </a:r>
          </a:p>
        </p:txBody>
      </p:sp>
      <p:sp>
        <p:nvSpPr>
          <p:cNvPr id="212" name="Прямая соединительная линия 28"/>
          <p:cNvSpPr/>
          <p:nvPr/>
        </p:nvSpPr>
        <p:spPr>
          <a:xfrm>
            <a:off x="6490763" y="1773694"/>
            <a:ext cx="296886" cy="2"/>
          </a:xfrm>
          <a:prstGeom prst="line">
            <a:avLst/>
          </a:prstGeom>
          <a:ln>
            <a:solidFill>
              <a:srgbClr val="F0CCB4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13" name="Прямая соединительная линия 6"/>
          <p:cNvSpPr/>
          <p:nvPr/>
        </p:nvSpPr>
        <p:spPr>
          <a:xfrm>
            <a:off x="1686088" y="2867270"/>
            <a:ext cx="810483" cy="194543"/>
          </a:xfrm>
          <a:prstGeom prst="line">
            <a:avLst/>
          </a:prstGeom>
          <a:ln>
            <a:solidFill>
              <a:srgbClr val="E2E1E2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14" name="Прямая соединительная линия 34"/>
          <p:cNvSpPr/>
          <p:nvPr/>
        </p:nvSpPr>
        <p:spPr>
          <a:xfrm flipV="1">
            <a:off x="6241802" y="1769848"/>
            <a:ext cx="259748" cy="688847"/>
          </a:xfrm>
          <a:prstGeom prst="line">
            <a:avLst/>
          </a:prstGeom>
          <a:ln>
            <a:solidFill>
              <a:srgbClr val="F0CCB4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15" name="Овал 13"/>
          <p:cNvSpPr/>
          <p:nvPr/>
        </p:nvSpPr>
        <p:spPr>
          <a:xfrm>
            <a:off x="2427984" y="2997911"/>
            <a:ext cx="147921" cy="147921"/>
          </a:xfrm>
          <a:prstGeom prst="ellipse">
            <a:avLst/>
          </a:prstGeom>
          <a:solidFill>
            <a:srgbClr val="CDCCD9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16" name="Овал 14"/>
          <p:cNvSpPr/>
          <p:nvPr/>
        </p:nvSpPr>
        <p:spPr>
          <a:xfrm>
            <a:off x="6176109" y="2368019"/>
            <a:ext cx="147921" cy="147921"/>
          </a:xfrm>
          <a:prstGeom prst="ellipse">
            <a:avLst/>
          </a:prstGeom>
          <a:solidFill>
            <a:srgbClr val="F0CCB4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217" name="image10.png" descr="image1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13700" y="4782446"/>
            <a:ext cx="812800" cy="203779"/>
          </a:xfrm>
          <a:prstGeom prst="rect">
            <a:avLst/>
          </a:prstGeom>
          <a:ln w="12700">
            <a:miter lim="400000"/>
          </a:ln>
        </p:spPr>
      </p:pic>
      <p:sp>
        <p:nvSpPr>
          <p:cNvPr id="218" name="Google Shape;65;p15"/>
          <p:cNvSpPr txBox="1"/>
          <p:nvPr/>
        </p:nvSpPr>
        <p:spPr>
          <a:xfrm>
            <a:off x="1722738" y="1360450"/>
            <a:ext cx="2152107" cy="1507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/>
          <a:p>
            <a:pPr>
              <a:lnSpc>
                <a:spcPct val="115000"/>
              </a:lnSpc>
              <a:defRPr>
                <a:solidFill>
                  <a:srgbClr val="262626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Пробиотики</a:t>
            </a:r>
            <a:r>
              <a:rPr sz="1200"/>
              <a:t> </a:t>
            </a:r>
            <a:br>
              <a:rPr sz="1200"/>
            </a:br>
            <a:r>
              <a:rPr sz="1100">
                <a:latin typeface="Gilroy Regular"/>
                <a:ea typeface="Gilroy Regular"/>
                <a:cs typeface="Gilroy Regular"/>
                <a:sym typeface="Gilroy Regular"/>
              </a:rPr>
              <a:t>Живые микроорганизмы, которые при применении </a:t>
            </a:r>
            <a:br>
              <a:rPr sz="1100">
                <a:latin typeface="Gilroy Regular"/>
                <a:ea typeface="Gilroy Regular"/>
                <a:cs typeface="Gilroy Regular"/>
                <a:sym typeface="Gilroy Regular"/>
              </a:rPr>
            </a:br>
            <a:r>
              <a:rPr sz="1100">
                <a:latin typeface="Gilroy Regular"/>
                <a:ea typeface="Gilroy Regular"/>
                <a:cs typeface="Gilroy Regular"/>
                <a:sym typeface="Gilroy Regular"/>
              </a:rPr>
              <a:t>в адекватных количествах улучшают здоровье. </a:t>
            </a:r>
          </a:p>
        </p:txBody>
      </p:sp>
      <p:pic>
        <p:nvPicPr>
          <p:cNvPr id="219" name="Metastick_pres-02.png" descr="Metastick_pres-0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662009" y="1398004"/>
            <a:ext cx="4267022" cy="3601278"/>
          </a:xfrm>
          <a:prstGeom prst="rect">
            <a:avLst/>
          </a:prstGeom>
          <a:ln w="12700">
            <a:miter lim="400000"/>
          </a:ln>
        </p:spPr>
      </p:pic>
      <p:sp>
        <p:nvSpPr>
          <p:cNvPr id="220" name="Овал 13"/>
          <p:cNvSpPr/>
          <p:nvPr/>
        </p:nvSpPr>
        <p:spPr>
          <a:xfrm>
            <a:off x="3858852" y="1699735"/>
            <a:ext cx="147921" cy="147921"/>
          </a:xfrm>
          <a:prstGeom prst="ellipse">
            <a:avLst/>
          </a:prstGeom>
          <a:solidFill>
            <a:srgbClr val="E6E5E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21" name="Прямая соединительная линия 6"/>
          <p:cNvSpPr/>
          <p:nvPr/>
        </p:nvSpPr>
        <p:spPr>
          <a:xfrm>
            <a:off x="3665832" y="1509620"/>
            <a:ext cx="244526" cy="248166"/>
          </a:xfrm>
          <a:prstGeom prst="line">
            <a:avLst/>
          </a:prstGeom>
          <a:ln>
            <a:solidFill>
              <a:srgbClr val="E2E1E2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22" name="Прямая соединительная линия 28"/>
          <p:cNvSpPr/>
          <p:nvPr/>
        </p:nvSpPr>
        <p:spPr>
          <a:xfrm>
            <a:off x="2960162" y="1519693"/>
            <a:ext cx="706113" cy="3"/>
          </a:xfrm>
          <a:prstGeom prst="line">
            <a:avLst/>
          </a:prstGeom>
          <a:ln>
            <a:solidFill>
              <a:srgbClr val="E6E5E4"/>
            </a:solidFill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Что получается в результате…"/>
          <p:cNvSpPr txBox="1"/>
          <p:nvPr>
            <p:ph type="ctrTitle"/>
          </p:nvPr>
        </p:nvSpPr>
        <p:spPr>
          <a:xfrm>
            <a:off x="310847" y="319124"/>
            <a:ext cx="8633988" cy="1095033"/>
          </a:xfrm>
          <a:prstGeom prst="rect">
            <a:avLst/>
          </a:prstGeom>
        </p:spPr>
        <p:txBody>
          <a:bodyPr anchor="t"/>
          <a:lstStyle/>
          <a:p>
            <a:pPr algn="l">
              <a:defRPr sz="2800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Что получается в результате </a:t>
            </a:r>
          </a:p>
          <a:p>
            <a:pPr algn="l">
              <a:defRPr sz="2800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жизнедеятельности пробиотиков?</a:t>
            </a:r>
          </a:p>
        </p:txBody>
      </p:sp>
      <p:sp>
        <p:nvSpPr>
          <p:cNvPr id="225" name="Google Shape;65;p15"/>
          <p:cNvSpPr txBox="1"/>
          <p:nvPr/>
        </p:nvSpPr>
        <p:spPr>
          <a:xfrm>
            <a:off x="325179" y="1473200"/>
            <a:ext cx="6105538" cy="30491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/>
          <a:p>
            <a:pPr defTabSz="457200"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В процессе жизнедеятельности живые пробиотические микроорганизмы (лакто- и бифидобактерии) выделяют полезные </a:t>
            </a:r>
            <a:br/>
            <a:r>
              <a:t>для организма человека вещества: органические кислоты, витамины, вещества с антибактериальными свойствами.</a:t>
            </a:r>
          </a:p>
          <a:p>
            <a:pPr defTabSz="457200"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</a:p>
          <a:p>
            <a:pPr defTabSz="457200"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t>Совокупность таких веществ называется </a:t>
            </a:r>
            <a:r>
              <a:rPr>
                <a:latin typeface="Gilroy Bold"/>
                <a:ea typeface="Gilroy Bold"/>
                <a:cs typeface="Gilroy Bold"/>
                <a:sym typeface="Gilroy Bold"/>
              </a:rPr>
              <a:t>метабиотиками</a:t>
            </a:r>
            <a:r>
              <a:t> (активными метаболитами), так как они обладают биологической активностью </a:t>
            </a:r>
            <a:br/>
            <a:r>
              <a:t>и способны участвовать в биохимических процессах, значительно улучшая среду обитания пробиотиков.</a:t>
            </a:r>
          </a:p>
        </p:txBody>
      </p:sp>
      <p:pic>
        <p:nvPicPr>
          <p:cNvPr id="226" name="image10.png" descr="image1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13700" y="4782446"/>
            <a:ext cx="812800" cy="203779"/>
          </a:xfrm>
          <a:prstGeom prst="rect">
            <a:avLst/>
          </a:prstGeom>
          <a:ln w="12700">
            <a:miter lim="400000"/>
          </a:ln>
        </p:spPr>
      </p:pic>
      <p:pic>
        <p:nvPicPr>
          <p:cNvPr id="227" name="Metastick_pres-03.png" descr="Metastick_pres-0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061448" y="416553"/>
            <a:ext cx="1741587" cy="1741589"/>
          </a:xfrm>
          <a:prstGeom prst="rect">
            <a:avLst/>
          </a:prstGeom>
          <a:ln w="12700">
            <a:miter lim="400000"/>
          </a:ln>
        </p:spPr>
      </p:pic>
      <p:pic>
        <p:nvPicPr>
          <p:cNvPr id="228" name="Metastick_pres-04.png" descr="Metastick_pres-04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061448" y="2465485"/>
            <a:ext cx="1741587" cy="17415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65;p15"/>
          <p:cNvSpPr txBox="1"/>
          <p:nvPr/>
        </p:nvSpPr>
        <p:spPr>
          <a:xfrm>
            <a:off x="6668489" y="1730977"/>
            <a:ext cx="2698225" cy="2113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lnSpc>
                <a:spcPct val="115000"/>
              </a:lnSpc>
              <a:defRPr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Метабиотики </a:t>
            </a:r>
            <a:br/>
            <a:r>
              <a:t>(постбиотики) </a:t>
            </a:r>
            <a:r>
              <a:rPr>
                <a:solidFill>
                  <a:srgbClr val="F19F39"/>
                </a:solidFill>
              </a:rPr>
              <a:t>— </a:t>
            </a:r>
            <a:br>
              <a:rPr>
                <a:solidFill>
                  <a:srgbClr val="F19F39"/>
                </a:solidFill>
              </a:rPr>
            </a:br>
            <a:r>
              <a:rPr sz="1100"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rPr>
              <a:t>это структурные компоненты пробиотиков или продукты </a:t>
            </a:r>
            <a:br>
              <a:rPr sz="1100"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rPr>
            </a:br>
            <a:r>
              <a:rPr sz="1100"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rPr>
              <a:t>их обмена веществ, которые обладают биологической </a:t>
            </a:r>
            <a:br>
              <a:rPr sz="1100"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rPr>
            </a:br>
            <a:r>
              <a:rPr sz="1100"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rPr>
              <a:t>активностью и оптимизируют </a:t>
            </a:r>
            <a:br>
              <a:rPr sz="1100"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rPr>
            </a:br>
            <a:r>
              <a:rPr sz="1100"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rPr>
              <a:t>рост собственной микрофлоры кишечника.</a:t>
            </a:r>
            <a:endParaRPr sz="1200">
              <a:solidFill>
                <a:srgbClr val="262626"/>
              </a:solidFill>
            </a:endParaRPr>
          </a:p>
        </p:txBody>
      </p:sp>
      <p:sp>
        <p:nvSpPr>
          <p:cNvPr id="231" name="Прямая соединительная линия 36"/>
          <p:cNvSpPr/>
          <p:nvPr/>
        </p:nvSpPr>
        <p:spPr>
          <a:xfrm>
            <a:off x="6297193" y="1909273"/>
            <a:ext cx="368712" cy="2"/>
          </a:xfrm>
          <a:prstGeom prst="line">
            <a:avLst/>
          </a:prstGeom>
          <a:ln>
            <a:solidFill>
              <a:srgbClr val="E28153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32" name="Овал 15"/>
          <p:cNvSpPr/>
          <p:nvPr/>
        </p:nvSpPr>
        <p:spPr>
          <a:xfrm>
            <a:off x="6057818" y="2044169"/>
            <a:ext cx="147922" cy="147921"/>
          </a:xfrm>
          <a:prstGeom prst="ellipse">
            <a:avLst/>
          </a:prstGeom>
          <a:solidFill>
            <a:srgbClr val="E38152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33" name="Прямая соединительная линия 37"/>
          <p:cNvSpPr/>
          <p:nvPr/>
        </p:nvSpPr>
        <p:spPr>
          <a:xfrm flipV="1">
            <a:off x="6106378" y="1906446"/>
            <a:ext cx="191564" cy="241630"/>
          </a:xfrm>
          <a:prstGeom prst="line">
            <a:avLst/>
          </a:prstGeom>
          <a:ln>
            <a:solidFill>
              <a:srgbClr val="E28153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34" name="Google Shape;65;p15"/>
          <p:cNvSpPr txBox="1"/>
          <p:nvPr/>
        </p:nvSpPr>
        <p:spPr>
          <a:xfrm>
            <a:off x="336547" y="1527009"/>
            <a:ext cx="2211448" cy="4997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>
            <a:lvl1pPr>
              <a:lnSpc>
                <a:spcPct val="115000"/>
              </a:lnSpc>
              <a:defRPr>
                <a:solidFill>
                  <a:srgbClr val="262626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pPr/>
            <a:r>
              <a:t>Пребиотики</a:t>
            </a:r>
          </a:p>
        </p:txBody>
      </p:sp>
      <p:sp>
        <p:nvSpPr>
          <p:cNvPr id="235" name="Прямая соединительная линия 6"/>
          <p:cNvSpPr/>
          <p:nvPr/>
        </p:nvSpPr>
        <p:spPr>
          <a:xfrm>
            <a:off x="1171488" y="1810752"/>
            <a:ext cx="493052" cy="493052"/>
          </a:xfrm>
          <a:prstGeom prst="line">
            <a:avLst/>
          </a:prstGeom>
          <a:ln>
            <a:solidFill>
              <a:srgbClr val="E2E1E2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36" name="Овал 13"/>
          <p:cNvSpPr/>
          <p:nvPr/>
        </p:nvSpPr>
        <p:spPr>
          <a:xfrm>
            <a:off x="1566668" y="2199482"/>
            <a:ext cx="147921" cy="147921"/>
          </a:xfrm>
          <a:prstGeom prst="ellipse">
            <a:avLst/>
          </a:prstGeom>
          <a:solidFill>
            <a:srgbClr val="E2E1E2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37" name="Google Shape;65;p15"/>
          <p:cNvSpPr txBox="1"/>
          <p:nvPr/>
        </p:nvSpPr>
        <p:spPr>
          <a:xfrm>
            <a:off x="709080" y="4221938"/>
            <a:ext cx="2152108" cy="5571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/>
          <a:p>
            <a:pPr>
              <a:lnSpc>
                <a:spcPct val="115000"/>
              </a:lnSpc>
              <a:defRPr>
                <a:solidFill>
                  <a:srgbClr val="262626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Пробиотики</a:t>
            </a:r>
            <a:r>
              <a:rPr sz="1200"/>
              <a:t> </a:t>
            </a:r>
          </a:p>
        </p:txBody>
      </p:sp>
      <p:sp>
        <p:nvSpPr>
          <p:cNvPr id="238" name="Прямая соединительная линия 34"/>
          <p:cNvSpPr/>
          <p:nvPr/>
        </p:nvSpPr>
        <p:spPr>
          <a:xfrm flipV="1">
            <a:off x="1762472" y="3607737"/>
            <a:ext cx="1069084" cy="627525"/>
          </a:xfrm>
          <a:prstGeom prst="line">
            <a:avLst/>
          </a:prstGeom>
          <a:ln>
            <a:solidFill>
              <a:srgbClr val="EEEDE7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39" name="Овал 14"/>
          <p:cNvSpPr/>
          <p:nvPr/>
        </p:nvSpPr>
        <p:spPr>
          <a:xfrm>
            <a:off x="2771436" y="3523998"/>
            <a:ext cx="147921" cy="147921"/>
          </a:xfrm>
          <a:prstGeom prst="ellipse">
            <a:avLst/>
          </a:prstGeom>
          <a:solidFill>
            <a:srgbClr val="EEEDE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40" name="Google Shape;65;p15"/>
          <p:cNvSpPr txBox="1"/>
          <p:nvPr/>
        </p:nvSpPr>
        <p:spPr>
          <a:xfrm>
            <a:off x="310847" y="319123"/>
            <a:ext cx="8633988" cy="12593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normAutofit fontScale="100000" lnSpcReduction="0"/>
          </a:bodyPr>
          <a:lstStyle/>
          <a:p>
            <a:pPr>
              <a:defRPr sz="2800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Новое поколение продуктов </a:t>
            </a:r>
          </a:p>
          <a:p>
            <a:pPr>
              <a:defRPr sz="2800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для заботы о микрофлоре кишечника</a:t>
            </a:r>
          </a:p>
        </p:txBody>
      </p:sp>
      <p:pic>
        <p:nvPicPr>
          <p:cNvPr id="241" name="image10.png" descr="image1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13700" y="4782446"/>
            <a:ext cx="812800" cy="203779"/>
          </a:xfrm>
          <a:prstGeom prst="rect">
            <a:avLst/>
          </a:prstGeom>
          <a:ln w="12700">
            <a:miter lim="400000"/>
          </a:ln>
        </p:spPr>
      </p:pic>
      <p:pic>
        <p:nvPicPr>
          <p:cNvPr id="242" name="Metastick_pres-05.png" descr="Metastick_pres-0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93984" y="1483632"/>
            <a:ext cx="5172084" cy="345429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EE0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EE0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EE0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