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8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</p:sldIdLst>
  <p:sldSz cx="13716000" cy="24387175"/>
  <p:notesSz cx="24387175" cy="13716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1" d="100"/>
          <a:sy n="31" d="100"/>
        </p:scale>
        <p:origin x="25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81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9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7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ABC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5295900" y="1905238"/>
            <a:ext cx="3124200" cy="546168"/>
          </a:xfrm>
          <a:prstGeom prst="rect">
            <a:avLst/>
          </a:prstGeom>
          <a:noFill/>
          <a:ln/>
        </p:spPr>
      </p:sp>
      <p:pic>
        <p:nvPicPr>
          <p:cNvPr id="3" name="Image 0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1705" y="1905238"/>
            <a:ext cx="408390" cy="546168"/>
          </a:xfrm>
          <a:prstGeom prst="rect">
            <a:avLst/>
          </a:prstGeom>
        </p:spPr>
      </p:pic>
      <p:pic>
        <p:nvPicPr>
          <p:cNvPr id="4" name="Image 1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5158" y="1905238"/>
            <a:ext cx="82918" cy="536184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0234" y="2058327"/>
            <a:ext cx="349301" cy="393081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07933" y="2048602"/>
            <a:ext cx="375134" cy="402915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68286" y="1905238"/>
            <a:ext cx="82918" cy="536184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7801" y="2048602"/>
            <a:ext cx="408389" cy="402915"/>
          </a:xfrm>
          <a:prstGeom prst="rect">
            <a:avLst/>
          </a:prstGeom>
        </p:spPr>
      </p:pic>
      <p:pic>
        <p:nvPicPr>
          <p:cNvPr id="9" name="Image 6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06997" y="2048602"/>
            <a:ext cx="405321" cy="402915"/>
          </a:xfrm>
          <a:prstGeom prst="rect">
            <a:avLst/>
          </a:prstGeom>
        </p:spPr>
      </p:pic>
      <p:pic>
        <p:nvPicPr>
          <p:cNvPr id="10" name="Image 7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69089" y="2049297"/>
            <a:ext cx="196898" cy="392146"/>
          </a:xfrm>
          <a:prstGeom prst="rect">
            <a:avLst/>
          </a:prstGeom>
        </p:spPr>
      </p:pic>
      <p:pic>
        <p:nvPicPr>
          <p:cNvPr id="11" name="Image 8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95900" y="2048602"/>
            <a:ext cx="375009" cy="402915"/>
          </a:xfrm>
          <a:prstGeom prst="rect">
            <a:avLst/>
          </a:prstGeom>
        </p:spPr>
      </p:pic>
      <p:sp>
        <p:nvSpPr>
          <p:cNvPr id="12" name="Shape 1"/>
          <p:cNvSpPr/>
          <p:nvPr/>
        </p:nvSpPr>
        <p:spPr>
          <a:xfrm>
            <a:off x="1016000" y="5207651"/>
            <a:ext cx="11684000" cy="2756244"/>
          </a:xfrm>
          <a:prstGeom prst="rect">
            <a:avLst/>
          </a:prstGeom>
          <a:noFill/>
          <a:ln/>
        </p:spPr>
      </p:sp>
      <p:sp>
        <p:nvSpPr>
          <p:cNvPr id="13" name="Text 2"/>
          <p:cNvSpPr/>
          <p:nvPr/>
        </p:nvSpPr>
        <p:spPr>
          <a:xfrm>
            <a:off x="797983" y="5207651"/>
            <a:ext cx="12120033" cy="2011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360"/>
              </a:lnSpc>
              <a:buNone/>
            </a:pPr>
            <a:r>
              <a:rPr lang="en-US" sz="103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</a:t>
            </a:r>
            <a:endParaRPr lang="en-US" sz="10300" dirty="0"/>
          </a:p>
        </p:txBody>
      </p:sp>
      <p:sp>
        <p:nvSpPr>
          <p:cNvPr id="14" name="Text 3"/>
          <p:cNvSpPr/>
          <p:nvPr/>
        </p:nvSpPr>
        <p:spPr>
          <a:xfrm>
            <a:off x="897467" y="7036679"/>
            <a:ext cx="11921067" cy="1164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is for Brilliant</a:t>
            </a:r>
            <a:endParaRPr lang="en-US" sz="5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0" cy="243870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000" y="1905238"/>
            <a:ext cx="11885148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One serving of B-Prime Direct contains:</a:t>
            </a:r>
            <a:endParaRPr lang="en-US" sz="46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6100" y="3435779"/>
            <a:ext cx="11899900" cy="12703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9418227"/>
            <a:ext cx="13716000" cy="12703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5984948"/>
            <a:ext cx="13716000" cy="12703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1663700" y="3302413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8" name="Shape 2"/>
          <p:cNvSpPr/>
          <p:nvPr/>
        </p:nvSpPr>
        <p:spPr>
          <a:xfrm>
            <a:off x="1663700" y="9284860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9" name="Shape 3"/>
          <p:cNvSpPr/>
          <p:nvPr/>
        </p:nvSpPr>
        <p:spPr>
          <a:xfrm>
            <a:off x="1663700" y="15851581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0" name="Shape 4"/>
          <p:cNvSpPr/>
          <p:nvPr/>
        </p:nvSpPr>
        <p:spPr>
          <a:xfrm>
            <a:off x="7581900" y="3302413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Shape 5"/>
          <p:cNvSpPr/>
          <p:nvPr/>
        </p:nvSpPr>
        <p:spPr>
          <a:xfrm>
            <a:off x="7581900" y="9284860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2" name="Shape 6"/>
          <p:cNvSpPr/>
          <p:nvPr/>
        </p:nvSpPr>
        <p:spPr>
          <a:xfrm>
            <a:off x="1016000" y="4089911"/>
            <a:ext cx="15875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3" name="Text 7"/>
          <p:cNvSpPr/>
          <p:nvPr/>
        </p:nvSpPr>
        <p:spPr>
          <a:xfrm>
            <a:off x="1524000" y="4216927"/>
            <a:ext cx="7662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B1</a:t>
            </a:r>
            <a:endParaRPr lang="en-US" sz="4600" dirty="0"/>
          </a:p>
        </p:txBody>
      </p:sp>
      <p:sp>
        <p:nvSpPr>
          <p:cNvPr id="14" name="Shape 8"/>
          <p:cNvSpPr/>
          <p:nvPr/>
        </p:nvSpPr>
        <p:spPr>
          <a:xfrm>
            <a:off x="1016000" y="5614102"/>
            <a:ext cx="3581400" cy="1956044"/>
          </a:xfrm>
          <a:prstGeom prst="rect">
            <a:avLst/>
          </a:prstGeom>
          <a:noFill/>
          <a:ln/>
        </p:spPr>
      </p:sp>
      <p:sp>
        <p:nvSpPr>
          <p:cNvPr id="15" name="Text 9"/>
          <p:cNvSpPr/>
          <p:nvPr/>
        </p:nvSpPr>
        <p:spPr>
          <a:xfrm>
            <a:off x="1016000" y="5614102"/>
            <a:ext cx="3733800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Thiamine Hydrochloride</a:t>
            </a:r>
            <a:endParaRPr lang="en-US" sz="3600" dirty="0"/>
          </a:p>
        </p:txBody>
      </p:sp>
      <p:sp>
        <p:nvSpPr>
          <p:cNvPr id="16" name="Text 10"/>
          <p:cNvSpPr/>
          <p:nvPr/>
        </p:nvSpPr>
        <p:spPr>
          <a:xfrm>
            <a:off x="1016000" y="7023978"/>
            <a:ext cx="37338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5 mg — 357 %*</a:t>
            </a:r>
            <a:endParaRPr lang="en-US" sz="3600" dirty="0"/>
          </a:p>
        </p:txBody>
      </p:sp>
      <p:sp>
        <p:nvSpPr>
          <p:cNvPr id="17" name="Shape 11"/>
          <p:cNvSpPr/>
          <p:nvPr/>
        </p:nvSpPr>
        <p:spPr>
          <a:xfrm>
            <a:off x="6858000" y="4089911"/>
            <a:ext cx="17399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8" name="Text 12"/>
          <p:cNvSpPr/>
          <p:nvPr/>
        </p:nvSpPr>
        <p:spPr>
          <a:xfrm>
            <a:off x="7366000" y="4216927"/>
            <a:ext cx="9186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B2</a:t>
            </a:r>
            <a:endParaRPr lang="en-US" sz="4600" dirty="0"/>
          </a:p>
        </p:txBody>
      </p:sp>
      <p:sp>
        <p:nvSpPr>
          <p:cNvPr id="19" name="Shape 13"/>
          <p:cNvSpPr/>
          <p:nvPr/>
        </p:nvSpPr>
        <p:spPr>
          <a:xfrm>
            <a:off x="6858000" y="5614102"/>
            <a:ext cx="3835400" cy="2819752"/>
          </a:xfrm>
          <a:prstGeom prst="rect">
            <a:avLst/>
          </a:prstGeom>
          <a:noFill/>
          <a:ln/>
        </p:spPr>
      </p:sp>
      <p:sp>
        <p:nvSpPr>
          <p:cNvPr id="20" name="Text 14"/>
          <p:cNvSpPr/>
          <p:nvPr/>
        </p:nvSpPr>
        <p:spPr>
          <a:xfrm>
            <a:off x="6858000" y="5614102"/>
            <a:ext cx="2832100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Riboflavin 5-Phosphate**</a:t>
            </a:r>
            <a:endParaRPr lang="en-US" sz="3600" dirty="0"/>
          </a:p>
        </p:txBody>
      </p:sp>
      <p:sp>
        <p:nvSpPr>
          <p:cNvPr id="21" name="Text 15"/>
          <p:cNvSpPr/>
          <p:nvPr/>
        </p:nvSpPr>
        <p:spPr>
          <a:xfrm>
            <a:off x="6858000" y="7023978"/>
            <a:ext cx="39878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6 mg — 375 %*</a:t>
            </a:r>
            <a:endParaRPr lang="en-US" sz="3600" dirty="0"/>
          </a:p>
        </p:txBody>
      </p:sp>
      <p:sp>
        <p:nvSpPr>
          <p:cNvPr id="22" name="Text 16"/>
          <p:cNvSpPr/>
          <p:nvPr/>
        </p:nvSpPr>
        <p:spPr>
          <a:xfrm>
            <a:off x="6858000" y="7887686"/>
            <a:ext cx="39878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active form**</a:t>
            </a:r>
            <a:endParaRPr lang="en-US" sz="3600" dirty="0"/>
          </a:p>
        </p:txBody>
      </p:sp>
      <p:sp>
        <p:nvSpPr>
          <p:cNvPr id="23" name="Shape 17"/>
          <p:cNvSpPr/>
          <p:nvPr/>
        </p:nvSpPr>
        <p:spPr>
          <a:xfrm>
            <a:off x="1016000" y="10186673"/>
            <a:ext cx="17399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24" name="Text 18"/>
          <p:cNvSpPr/>
          <p:nvPr/>
        </p:nvSpPr>
        <p:spPr>
          <a:xfrm>
            <a:off x="1524000" y="10313689"/>
            <a:ext cx="9186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B3</a:t>
            </a:r>
            <a:endParaRPr lang="en-US" sz="4600" dirty="0"/>
          </a:p>
        </p:txBody>
      </p:sp>
      <p:sp>
        <p:nvSpPr>
          <p:cNvPr id="25" name="Shape 19"/>
          <p:cNvSpPr/>
          <p:nvPr/>
        </p:nvSpPr>
        <p:spPr>
          <a:xfrm>
            <a:off x="1016000" y="11710864"/>
            <a:ext cx="5676900" cy="3365921"/>
          </a:xfrm>
          <a:prstGeom prst="rect">
            <a:avLst/>
          </a:prstGeom>
          <a:noFill/>
          <a:ln/>
        </p:spPr>
      </p:sp>
      <p:sp>
        <p:nvSpPr>
          <p:cNvPr id="26" name="Text 20"/>
          <p:cNvSpPr/>
          <p:nvPr/>
        </p:nvSpPr>
        <p:spPr>
          <a:xfrm>
            <a:off x="1016000" y="11710864"/>
            <a:ext cx="58293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Nicotinamide</a:t>
            </a:r>
            <a:endParaRPr lang="en-US" sz="3600" dirty="0"/>
          </a:p>
        </p:txBody>
      </p:sp>
      <p:sp>
        <p:nvSpPr>
          <p:cNvPr id="27" name="Text 21"/>
          <p:cNvSpPr/>
          <p:nvPr/>
        </p:nvSpPr>
        <p:spPr>
          <a:xfrm>
            <a:off x="1016000" y="12574572"/>
            <a:ext cx="58293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30 mg — 167 %*</a:t>
            </a:r>
            <a:endParaRPr lang="en-US" sz="3600" dirty="0"/>
          </a:p>
        </p:txBody>
      </p:sp>
      <p:sp>
        <p:nvSpPr>
          <p:cNvPr id="28" name="Text 22"/>
          <p:cNvSpPr/>
          <p:nvPr/>
        </p:nvSpPr>
        <p:spPr>
          <a:xfrm>
            <a:off x="1016000" y="13438280"/>
            <a:ext cx="7226300" cy="179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(Active form), </a:t>
            </a:r>
            <a:br>
              <a:rPr lang="ru-RU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Does not typically </a:t>
            </a:r>
            <a:br>
              <a:rPr lang="ru-RU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cause skin irritation.</a:t>
            </a:r>
            <a:endParaRPr lang="en-US" sz="3600" dirty="0"/>
          </a:p>
        </p:txBody>
      </p:sp>
      <p:sp>
        <p:nvSpPr>
          <p:cNvPr id="29" name="Shape 23"/>
          <p:cNvSpPr/>
          <p:nvPr/>
        </p:nvSpPr>
        <p:spPr>
          <a:xfrm>
            <a:off x="6858000" y="10186673"/>
            <a:ext cx="17653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30" name="Text 24"/>
          <p:cNvSpPr/>
          <p:nvPr/>
        </p:nvSpPr>
        <p:spPr>
          <a:xfrm>
            <a:off x="7366000" y="10313689"/>
            <a:ext cx="9440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B4</a:t>
            </a:r>
            <a:endParaRPr lang="en-US" sz="4600" dirty="0"/>
          </a:p>
        </p:txBody>
      </p:sp>
      <p:sp>
        <p:nvSpPr>
          <p:cNvPr id="31" name="Shape 25"/>
          <p:cNvSpPr/>
          <p:nvPr/>
        </p:nvSpPr>
        <p:spPr>
          <a:xfrm>
            <a:off x="6858000" y="11710864"/>
            <a:ext cx="4076700" cy="1409876"/>
          </a:xfrm>
          <a:prstGeom prst="rect">
            <a:avLst/>
          </a:prstGeom>
          <a:noFill/>
          <a:ln/>
        </p:spPr>
      </p:sp>
      <p:sp>
        <p:nvSpPr>
          <p:cNvPr id="32" name="Text 26"/>
          <p:cNvSpPr/>
          <p:nvPr/>
        </p:nvSpPr>
        <p:spPr>
          <a:xfrm>
            <a:off x="6858000" y="11710864"/>
            <a:ext cx="42291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Choline Citrate </a:t>
            </a:r>
            <a:endParaRPr lang="en-US" sz="3600" dirty="0"/>
          </a:p>
        </p:txBody>
      </p:sp>
      <p:sp>
        <p:nvSpPr>
          <p:cNvPr id="33" name="Text 27"/>
          <p:cNvSpPr/>
          <p:nvPr/>
        </p:nvSpPr>
        <p:spPr>
          <a:xfrm>
            <a:off x="6858000" y="12574572"/>
            <a:ext cx="42291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100 mg — 20 %*</a:t>
            </a:r>
            <a:endParaRPr lang="en-US" sz="3600" dirty="0"/>
          </a:p>
        </p:txBody>
      </p:sp>
      <p:sp>
        <p:nvSpPr>
          <p:cNvPr id="34" name="Shape 28"/>
          <p:cNvSpPr/>
          <p:nvPr/>
        </p:nvSpPr>
        <p:spPr>
          <a:xfrm>
            <a:off x="1016000" y="16753394"/>
            <a:ext cx="17526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35" name="Text 29"/>
          <p:cNvSpPr/>
          <p:nvPr/>
        </p:nvSpPr>
        <p:spPr>
          <a:xfrm>
            <a:off x="1524000" y="16880410"/>
            <a:ext cx="931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B5</a:t>
            </a:r>
            <a:endParaRPr lang="en-US" sz="4600" dirty="0"/>
          </a:p>
        </p:txBody>
      </p:sp>
      <p:sp>
        <p:nvSpPr>
          <p:cNvPr id="36" name="Text 30"/>
          <p:cNvSpPr/>
          <p:nvPr/>
        </p:nvSpPr>
        <p:spPr>
          <a:xfrm>
            <a:off x="1016000" y="18087061"/>
            <a:ext cx="5346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Calcium D-Pantothenate</a:t>
            </a:r>
            <a:endParaRPr lang="en-US" sz="3600" dirty="0"/>
          </a:p>
        </p:txBody>
      </p:sp>
      <p:sp>
        <p:nvSpPr>
          <p:cNvPr id="37" name="Text 31"/>
          <p:cNvSpPr/>
          <p:nvPr/>
        </p:nvSpPr>
        <p:spPr>
          <a:xfrm>
            <a:off x="1016000" y="18950769"/>
            <a:ext cx="39116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10 mg — 167 %*</a:t>
            </a:r>
            <a:endParaRPr lang="en-US" sz="3600" dirty="0"/>
          </a:p>
        </p:txBody>
      </p:sp>
      <p:sp>
        <p:nvSpPr>
          <p:cNvPr id="38" name="Text 32"/>
          <p:cNvSpPr/>
          <p:nvPr/>
        </p:nvSpPr>
        <p:spPr>
          <a:xfrm>
            <a:off x="1016000" y="20973141"/>
            <a:ext cx="11823700" cy="1724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*Percentage of the recommended daily intake</a:t>
            </a:r>
            <a:br>
              <a:rPr lang="ru-RU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br>
              <a:rPr lang="ru-RU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**Supports the body's use of vitamin B2 for normal energy metabolism.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2854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0" cy="243870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000" y="1905238"/>
            <a:ext cx="11885148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One serving of B-Prime Direct contains:</a:t>
            </a:r>
            <a:endParaRPr lang="en-US" sz="4600" dirty="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435778"/>
            <a:ext cx="13716000" cy="12703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663700" y="3302413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6" name="Shape 2"/>
          <p:cNvSpPr/>
          <p:nvPr/>
        </p:nvSpPr>
        <p:spPr>
          <a:xfrm>
            <a:off x="7581900" y="3302413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1016000" y="4089911"/>
            <a:ext cx="17526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524000" y="4216927"/>
            <a:ext cx="931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B6</a:t>
            </a:r>
            <a:endParaRPr lang="en-US" sz="4600" dirty="0"/>
          </a:p>
        </p:txBody>
      </p:sp>
      <p:sp>
        <p:nvSpPr>
          <p:cNvPr id="9" name="Shape 5"/>
          <p:cNvSpPr/>
          <p:nvPr/>
        </p:nvSpPr>
        <p:spPr>
          <a:xfrm>
            <a:off x="1016000" y="5614102"/>
            <a:ext cx="6388100" cy="2819752"/>
          </a:xfrm>
          <a:prstGeom prst="rect">
            <a:avLst/>
          </a:prstGeom>
          <a:noFill/>
          <a:ln/>
        </p:spPr>
      </p:sp>
      <p:sp>
        <p:nvSpPr>
          <p:cNvPr id="10" name="Text 6"/>
          <p:cNvSpPr/>
          <p:nvPr/>
        </p:nvSpPr>
        <p:spPr>
          <a:xfrm>
            <a:off x="1016000" y="5614102"/>
            <a:ext cx="6540500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Pyridoxal </a:t>
            </a:r>
            <a:br>
              <a:rPr lang="ru-RU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5-Phosphate</a:t>
            </a:r>
            <a:endParaRPr lang="en-US" sz="3600" dirty="0"/>
          </a:p>
        </p:txBody>
      </p:sp>
      <p:sp>
        <p:nvSpPr>
          <p:cNvPr id="11" name="Text 7"/>
          <p:cNvSpPr/>
          <p:nvPr/>
        </p:nvSpPr>
        <p:spPr>
          <a:xfrm>
            <a:off x="1016000" y="7023978"/>
            <a:ext cx="65405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3,5 mg — 175 %*</a:t>
            </a:r>
            <a:endParaRPr lang="en-US" sz="3600" dirty="0"/>
          </a:p>
        </p:txBody>
      </p:sp>
      <p:sp>
        <p:nvSpPr>
          <p:cNvPr id="12" name="Text 8"/>
          <p:cNvSpPr/>
          <p:nvPr/>
        </p:nvSpPr>
        <p:spPr>
          <a:xfrm>
            <a:off x="1016000" y="7887686"/>
            <a:ext cx="65405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active form</a:t>
            </a:r>
            <a:endParaRPr lang="en-US" sz="3600" dirty="0"/>
          </a:p>
        </p:txBody>
      </p:sp>
      <p:sp>
        <p:nvSpPr>
          <p:cNvPr id="13" name="Shape 9"/>
          <p:cNvSpPr/>
          <p:nvPr/>
        </p:nvSpPr>
        <p:spPr>
          <a:xfrm>
            <a:off x="6858000" y="4089911"/>
            <a:ext cx="17018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7366000" y="4216927"/>
            <a:ext cx="8805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B7</a:t>
            </a:r>
            <a:endParaRPr lang="en-US" sz="4600" dirty="0"/>
          </a:p>
        </p:txBody>
      </p:sp>
      <p:sp>
        <p:nvSpPr>
          <p:cNvPr id="15" name="Shape 11"/>
          <p:cNvSpPr/>
          <p:nvPr/>
        </p:nvSpPr>
        <p:spPr>
          <a:xfrm>
            <a:off x="6858000" y="5614102"/>
            <a:ext cx="4559300" cy="2273584"/>
          </a:xfrm>
          <a:prstGeom prst="rect">
            <a:avLst/>
          </a:prstGeom>
          <a:noFill/>
          <a:ln/>
        </p:spPr>
      </p:sp>
      <p:sp>
        <p:nvSpPr>
          <p:cNvPr id="16" name="Text 12"/>
          <p:cNvSpPr/>
          <p:nvPr/>
        </p:nvSpPr>
        <p:spPr>
          <a:xfrm>
            <a:off x="6858000" y="5614102"/>
            <a:ext cx="4711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D-Biotin</a:t>
            </a:r>
            <a:endParaRPr lang="en-US" sz="3600" dirty="0"/>
          </a:p>
        </p:txBody>
      </p:sp>
      <p:sp>
        <p:nvSpPr>
          <p:cNvPr id="17" name="Text 13"/>
          <p:cNvSpPr/>
          <p:nvPr/>
        </p:nvSpPr>
        <p:spPr>
          <a:xfrm>
            <a:off x="6858000" y="6477810"/>
            <a:ext cx="4711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150 mcg — 300 %*</a:t>
            </a:r>
            <a:endParaRPr lang="en-US" sz="3600" dirty="0"/>
          </a:p>
        </p:txBody>
      </p:sp>
      <p:sp>
        <p:nvSpPr>
          <p:cNvPr id="18" name="Text 14"/>
          <p:cNvSpPr/>
          <p:nvPr/>
        </p:nvSpPr>
        <p:spPr>
          <a:xfrm>
            <a:off x="6858000" y="7341518"/>
            <a:ext cx="4711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active form</a:t>
            </a:r>
            <a:endParaRPr lang="en-US" sz="3600" dirty="0"/>
          </a:p>
        </p:txBody>
      </p:sp>
      <p:pic>
        <p:nvPicPr>
          <p:cNvPr id="19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9418227"/>
            <a:ext cx="13716000" cy="12703"/>
          </a:xfrm>
          <a:prstGeom prst="rect">
            <a:avLst/>
          </a:prstGeom>
        </p:spPr>
      </p:pic>
      <p:sp>
        <p:nvSpPr>
          <p:cNvPr id="20" name="Shape 15"/>
          <p:cNvSpPr/>
          <p:nvPr/>
        </p:nvSpPr>
        <p:spPr>
          <a:xfrm>
            <a:off x="1663700" y="9284860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1" name="Shape 16"/>
          <p:cNvSpPr/>
          <p:nvPr/>
        </p:nvSpPr>
        <p:spPr>
          <a:xfrm>
            <a:off x="7581900" y="9284860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22" name="Shape 17"/>
          <p:cNvSpPr/>
          <p:nvPr/>
        </p:nvSpPr>
        <p:spPr>
          <a:xfrm>
            <a:off x="1016000" y="10186673"/>
            <a:ext cx="17526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23" name="Text 18"/>
          <p:cNvSpPr/>
          <p:nvPr/>
        </p:nvSpPr>
        <p:spPr>
          <a:xfrm>
            <a:off x="1524000" y="10313689"/>
            <a:ext cx="931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B8</a:t>
            </a:r>
            <a:endParaRPr lang="en-US" sz="4600" dirty="0"/>
          </a:p>
        </p:txBody>
      </p:sp>
      <p:sp>
        <p:nvSpPr>
          <p:cNvPr id="24" name="Shape 19"/>
          <p:cNvSpPr/>
          <p:nvPr/>
        </p:nvSpPr>
        <p:spPr>
          <a:xfrm>
            <a:off x="1016000" y="11710864"/>
            <a:ext cx="5676900" cy="3365921"/>
          </a:xfrm>
          <a:prstGeom prst="rect">
            <a:avLst/>
          </a:prstGeom>
          <a:noFill/>
          <a:ln/>
        </p:spPr>
      </p:sp>
      <p:sp>
        <p:nvSpPr>
          <p:cNvPr id="25" name="Text 20"/>
          <p:cNvSpPr/>
          <p:nvPr/>
        </p:nvSpPr>
        <p:spPr>
          <a:xfrm>
            <a:off x="1016000" y="11710864"/>
            <a:ext cx="58293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Myo-Inositol</a:t>
            </a:r>
            <a:endParaRPr lang="en-US" sz="3600" dirty="0"/>
          </a:p>
        </p:txBody>
      </p:sp>
      <p:sp>
        <p:nvSpPr>
          <p:cNvPr id="26" name="Text 21"/>
          <p:cNvSpPr/>
          <p:nvPr/>
        </p:nvSpPr>
        <p:spPr>
          <a:xfrm>
            <a:off x="1016000" y="12574572"/>
            <a:ext cx="58293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75 mg — 15 %*</a:t>
            </a:r>
            <a:endParaRPr lang="en-US" sz="3600" dirty="0"/>
          </a:p>
        </p:txBody>
      </p:sp>
      <p:sp>
        <p:nvSpPr>
          <p:cNvPr id="27" name="Text 22"/>
          <p:cNvSpPr/>
          <p:nvPr/>
        </p:nvSpPr>
        <p:spPr>
          <a:xfrm>
            <a:off x="1016000" y="13438280"/>
            <a:ext cx="5829300" cy="179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Patented active </a:t>
            </a:r>
            <a:br>
              <a:rPr lang="ru-RU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form </a:t>
            </a:r>
            <a:r>
              <a:rPr lang="en-US" sz="3600" dirty="0" err="1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Extrafolate</a:t>
            </a: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-S™**</a:t>
            </a:r>
            <a:endParaRPr lang="en-US" sz="3600" dirty="0"/>
          </a:p>
        </p:txBody>
      </p:sp>
      <p:sp>
        <p:nvSpPr>
          <p:cNvPr id="28" name="Shape 23"/>
          <p:cNvSpPr/>
          <p:nvPr/>
        </p:nvSpPr>
        <p:spPr>
          <a:xfrm>
            <a:off x="6858000" y="10186673"/>
            <a:ext cx="17399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7366000" y="10313689"/>
            <a:ext cx="9186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B9</a:t>
            </a:r>
            <a:endParaRPr lang="en-US" sz="4600" dirty="0"/>
          </a:p>
        </p:txBody>
      </p:sp>
      <p:sp>
        <p:nvSpPr>
          <p:cNvPr id="30" name="Shape 25"/>
          <p:cNvSpPr/>
          <p:nvPr/>
        </p:nvSpPr>
        <p:spPr>
          <a:xfrm>
            <a:off x="6858000" y="11710864"/>
            <a:ext cx="4038600" cy="1956044"/>
          </a:xfrm>
          <a:prstGeom prst="rect">
            <a:avLst/>
          </a:prstGeom>
          <a:noFill/>
          <a:ln/>
        </p:spPr>
      </p:sp>
      <p:sp>
        <p:nvSpPr>
          <p:cNvPr id="31" name="Text 26"/>
          <p:cNvSpPr/>
          <p:nvPr/>
        </p:nvSpPr>
        <p:spPr>
          <a:xfrm>
            <a:off x="6858000" y="11710864"/>
            <a:ext cx="4944140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Calcium </a:t>
            </a:r>
            <a:r>
              <a:rPr lang="en-US" sz="3600" dirty="0" err="1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Methylfolate</a:t>
            </a: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 (</a:t>
            </a:r>
            <a:r>
              <a:rPr lang="en-US" sz="3600" dirty="0" err="1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Methyltetrahydrofolate</a:t>
            </a: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)</a:t>
            </a:r>
            <a:endParaRPr lang="en-US" sz="3600" dirty="0"/>
          </a:p>
        </p:txBody>
      </p:sp>
      <p:sp>
        <p:nvSpPr>
          <p:cNvPr id="32" name="Text 27"/>
          <p:cNvSpPr/>
          <p:nvPr/>
        </p:nvSpPr>
        <p:spPr>
          <a:xfrm>
            <a:off x="6858000" y="13120740"/>
            <a:ext cx="41910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200 mcg — 100 %*</a:t>
            </a:r>
            <a:endParaRPr lang="en-US" sz="3600" dirty="0"/>
          </a:p>
        </p:txBody>
      </p:sp>
      <p:pic>
        <p:nvPicPr>
          <p:cNvPr id="33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5984948"/>
            <a:ext cx="1816100" cy="1270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1663700" y="15851581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35" name="Shape 29"/>
          <p:cNvSpPr/>
          <p:nvPr/>
        </p:nvSpPr>
        <p:spPr>
          <a:xfrm>
            <a:off x="1016000" y="16753394"/>
            <a:ext cx="19304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1524000" y="16880410"/>
            <a:ext cx="11091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B12</a:t>
            </a:r>
            <a:endParaRPr lang="en-US" sz="4600" dirty="0"/>
          </a:p>
        </p:txBody>
      </p:sp>
      <p:sp>
        <p:nvSpPr>
          <p:cNvPr id="37" name="Shape 31"/>
          <p:cNvSpPr/>
          <p:nvPr/>
        </p:nvSpPr>
        <p:spPr>
          <a:xfrm>
            <a:off x="1016000" y="18087061"/>
            <a:ext cx="5194300" cy="2273584"/>
          </a:xfrm>
          <a:prstGeom prst="rect">
            <a:avLst/>
          </a:prstGeom>
          <a:noFill/>
          <a:ln/>
        </p:spPr>
      </p:sp>
      <p:sp>
        <p:nvSpPr>
          <p:cNvPr id="38" name="Text 32"/>
          <p:cNvSpPr/>
          <p:nvPr/>
        </p:nvSpPr>
        <p:spPr>
          <a:xfrm>
            <a:off x="1016000" y="18087061"/>
            <a:ext cx="5346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 err="1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Methylcobalamin</a:t>
            </a:r>
            <a:endParaRPr lang="en-US" sz="3600" dirty="0"/>
          </a:p>
        </p:txBody>
      </p:sp>
      <p:sp>
        <p:nvSpPr>
          <p:cNvPr id="39" name="Text 33"/>
          <p:cNvSpPr/>
          <p:nvPr/>
        </p:nvSpPr>
        <p:spPr>
          <a:xfrm>
            <a:off x="1016000" y="18950769"/>
            <a:ext cx="5346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9 mcg — 900 %*</a:t>
            </a:r>
            <a:endParaRPr lang="en-US" sz="3600" dirty="0"/>
          </a:p>
        </p:txBody>
      </p:sp>
      <p:sp>
        <p:nvSpPr>
          <p:cNvPr id="40" name="Text 34"/>
          <p:cNvSpPr/>
          <p:nvPr/>
        </p:nvSpPr>
        <p:spPr>
          <a:xfrm>
            <a:off x="1016000" y="19814477"/>
            <a:ext cx="5346700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active form</a:t>
            </a:r>
            <a:endParaRPr lang="en-US" sz="3600" dirty="0"/>
          </a:p>
        </p:txBody>
      </p:sp>
      <p:sp>
        <p:nvSpPr>
          <p:cNvPr id="43" name="Text 32">
            <a:extLst>
              <a:ext uri="{FF2B5EF4-FFF2-40B4-BE49-F238E27FC236}">
                <a16:creationId xmlns:a16="http://schemas.microsoft.com/office/drawing/2014/main" id="{9874A394-945D-5C1E-9F96-834D72177C7E}"/>
              </a:ext>
            </a:extLst>
          </p:cNvPr>
          <p:cNvSpPr/>
          <p:nvPr/>
        </p:nvSpPr>
        <p:spPr>
          <a:xfrm>
            <a:off x="1016000" y="20973141"/>
            <a:ext cx="11823700" cy="1724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*Percentage of the recommended daily intake</a:t>
            </a:r>
            <a:br>
              <a:rPr lang="ru-RU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br>
              <a:rPr lang="ru-RU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000" dirty="0">
                <a:solidFill>
                  <a:srgbClr val="FFFFFF">
                    <a:alpha val="7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**Formulated for optimal absorption and use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0403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-977900" y="1905238"/>
            <a:ext cx="15684500" cy="312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One Serving of </a:t>
            </a:r>
            <a:br>
              <a:rPr lang="ru-RU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 =</a:t>
            </a:r>
            <a:endParaRPr lang="en-US" sz="9000" dirty="0"/>
          </a:p>
        </p:txBody>
      </p:sp>
      <p:sp>
        <p:nvSpPr>
          <p:cNvPr id="3" name="Shape 1"/>
          <p:cNvSpPr/>
          <p:nvPr/>
        </p:nvSpPr>
        <p:spPr>
          <a:xfrm>
            <a:off x="2197100" y="8027403"/>
            <a:ext cx="2743200" cy="1409876"/>
          </a:xfrm>
          <a:prstGeom prst="rect">
            <a:avLst/>
          </a:prstGeom>
          <a:noFill/>
          <a:ln/>
        </p:spPr>
      </p:sp>
      <p:sp>
        <p:nvSpPr>
          <p:cNvPr id="4" name="Text 2"/>
          <p:cNvSpPr/>
          <p:nvPr/>
        </p:nvSpPr>
        <p:spPr>
          <a:xfrm>
            <a:off x="2099733" y="8027403"/>
            <a:ext cx="29379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Parsley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2120900" y="8840305"/>
            <a:ext cx="28956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200 g</a:t>
            </a:r>
            <a:endParaRPr lang="en-US" sz="3600" dirty="0"/>
          </a:p>
        </p:txBody>
      </p:sp>
      <p:sp>
        <p:nvSpPr>
          <p:cNvPr id="6" name="Shape 4"/>
          <p:cNvSpPr/>
          <p:nvPr/>
        </p:nvSpPr>
        <p:spPr>
          <a:xfrm>
            <a:off x="1473200" y="12142718"/>
            <a:ext cx="4673600" cy="2171971"/>
          </a:xfrm>
          <a:prstGeom prst="rect">
            <a:avLst/>
          </a:prstGeom>
          <a:noFill/>
          <a:ln/>
        </p:spPr>
      </p:sp>
      <p:sp>
        <p:nvSpPr>
          <p:cNvPr id="7" name="Text 5"/>
          <p:cNvSpPr/>
          <p:nvPr/>
        </p:nvSpPr>
        <p:spPr>
          <a:xfrm>
            <a:off x="1375833" y="12142718"/>
            <a:ext cx="4868333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Semi-hard</a:t>
            </a:r>
            <a:br>
              <a:rPr lang="ru-RU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cheese</a:t>
            </a:r>
            <a:endParaRPr lang="en-US" sz="4600" dirty="0"/>
          </a:p>
        </p:txBody>
      </p:sp>
      <p:sp>
        <p:nvSpPr>
          <p:cNvPr id="8" name="Text 6"/>
          <p:cNvSpPr/>
          <p:nvPr/>
        </p:nvSpPr>
        <p:spPr>
          <a:xfrm>
            <a:off x="1397000" y="13717715"/>
            <a:ext cx="48260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630 g</a:t>
            </a:r>
            <a:endParaRPr lang="en-US" sz="3600" dirty="0"/>
          </a:p>
        </p:txBody>
      </p:sp>
      <p:sp>
        <p:nvSpPr>
          <p:cNvPr id="9" name="Shape 7"/>
          <p:cNvSpPr/>
          <p:nvPr/>
        </p:nvSpPr>
        <p:spPr>
          <a:xfrm>
            <a:off x="1473200" y="21541892"/>
            <a:ext cx="4673600" cy="1409876"/>
          </a:xfrm>
          <a:prstGeom prst="rect">
            <a:avLst/>
          </a:prstGeom>
          <a:noFill/>
          <a:ln/>
        </p:spPr>
      </p:sp>
      <p:sp>
        <p:nvSpPr>
          <p:cNvPr id="10" name="Text 8"/>
          <p:cNvSpPr/>
          <p:nvPr/>
        </p:nvSpPr>
        <p:spPr>
          <a:xfrm>
            <a:off x="1375833" y="21541892"/>
            <a:ext cx="4868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Beans</a:t>
            </a:r>
            <a:endParaRPr lang="en-US" sz="4600" dirty="0"/>
          </a:p>
        </p:txBody>
      </p:sp>
      <p:sp>
        <p:nvSpPr>
          <p:cNvPr id="11" name="Text 9"/>
          <p:cNvSpPr/>
          <p:nvPr/>
        </p:nvSpPr>
        <p:spPr>
          <a:xfrm>
            <a:off x="1397000" y="22354794"/>
            <a:ext cx="48260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1,07 kg</a:t>
            </a:r>
            <a:endParaRPr lang="en-US" sz="3600" dirty="0"/>
          </a:p>
        </p:txBody>
      </p:sp>
      <p:sp>
        <p:nvSpPr>
          <p:cNvPr id="12" name="Shape 10"/>
          <p:cNvSpPr/>
          <p:nvPr/>
        </p:nvSpPr>
        <p:spPr>
          <a:xfrm>
            <a:off x="1473200" y="17502788"/>
            <a:ext cx="4673600" cy="1409876"/>
          </a:xfrm>
          <a:prstGeom prst="rect">
            <a:avLst/>
          </a:prstGeom>
          <a:noFill/>
          <a:ln/>
        </p:spPr>
      </p:sp>
      <p:sp>
        <p:nvSpPr>
          <p:cNvPr id="13" name="Text 11"/>
          <p:cNvSpPr/>
          <p:nvPr/>
        </p:nvSpPr>
        <p:spPr>
          <a:xfrm>
            <a:off x="1375833" y="17502788"/>
            <a:ext cx="4868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Turkey liver</a:t>
            </a:r>
            <a:endParaRPr lang="en-US" sz="4600" dirty="0"/>
          </a:p>
        </p:txBody>
      </p:sp>
      <p:sp>
        <p:nvSpPr>
          <p:cNvPr id="14" name="Text 12"/>
          <p:cNvSpPr/>
          <p:nvPr/>
        </p:nvSpPr>
        <p:spPr>
          <a:xfrm>
            <a:off x="1397000" y="18315689"/>
            <a:ext cx="48260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200 g </a:t>
            </a:r>
            <a:endParaRPr lang="en-US" sz="3600" dirty="0"/>
          </a:p>
        </p:txBody>
      </p:sp>
      <p:sp>
        <p:nvSpPr>
          <p:cNvPr id="15" name="Shape 13"/>
          <p:cNvSpPr/>
          <p:nvPr/>
        </p:nvSpPr>
        <p:spPr>
          <a:xfrm>
            <a:off x="8458200" y="8027403"/>
            <a:ext cx="2743200" cy="1409876"/>
          </a:xfrm>
          <a:prstGeom prst="rect">
            <a:avLst/>
          </a:prstGeom>
          <a:noFill/>
          <a:ln/>
        </p:spPr>
      </p:sp>
      <p:sp>
        <p:nvSpPr>
          <p:cNvPr id="16" name="Text 14"/>
          <p:cNvSpPr/>
          <p:nvPr/>
        </p:nvSpPr>
        <p:spPr>
          <a:xfrm>
            <a:off x="8360833" y="8027403"/>
            <a:ext cx="29379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Corn</a:t>
            </a:r>
            <a:endParaRPr lang="en-US" sz="4600" dirty="0"/>
          </a:p>
        </p:txBody>
      </p:sp>
      <p:sp>
        <p:nvSpPr>
          <p:cNvPr id="17" name="Text 15"/>
          <p:cNvSpPr/>
          <p:nvPr/>
        </p:nvSpPr>
        <p:spPr>
          <a:xfrm>
            <a:off x="8382000" y="8840305"/>
            <a:ext cx="28956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350 g</a:t>
            </a:r>
            <a:endParaRPr lang="en-US" sz="3600" dirty="0"/>
          </a:p>
        </p:txBody>
      </p:sp>
      <p:sp>
        <p:nvSpPr>
          <p:cNvPr id="18" name="Shape 16"/>
          <p:cNvSpPr/>
          <p:nvPr/>
        </p:nvSpPr>
        <p:spPr>
          <a:xfrm>
            <a:off x="7785100" y="12142718"/>
            <a:ext cx="4076700" cy="2171971"/>
          </a:xfrm>
          <a:prstGeom prst="rect">
            <a:avLst/>
          </a:prstGeom>
          <a:noFill/>
          <a:ln/>
        </p:spPr>
      </p:sp>
      <p:sp>
        <p:nvSpPr>
          <p:cNvPr id="19" name="Text 17"/>
          <p:cNvSpPr/>
          <p:nvPr/>
        </p:nvSpPr>
        <p:spPr>
          <a:xfrm>
            <a:off x="7687733" y="12142718"/>
            <a:ext cx="4271433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Sunflower </a:t>
            </a:r>
            <a:br>
              <a:rPr lang="ru-RU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seeds</a:t>
            </a:r>
            <a:endParaRPr lang="en-US" sz="4600" dirty="0"/>
          </a:p>
        </p:txBody>
      </p:sp>
      <p:sp>
        <p:nvSpPr>
          <p:cNvPr id="20" name="Text 18"/>
          <p:cNvSpPr/>
          <p:nvPr/>
        </p:nvSpPr>
        <p:spPr>
          <a:xfrm>
            <a:off x="7708900" y="13717715"/>
            <a:ext cx="42291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 kg</a:t>
            </a:r>
            <a:endParaRPr lang="en-US" sz="3600" dirty="0"/>
          </a:p>
        </p:txBody>
      </p:sp>
      <p:sp>
        <p:nvSpPr>
          <p:cNvPr id="21" name="Shape 19"/>
          <p:cNvSpPr/>
          <p:nvPr/>
        </p:nvSpPr>
        <p:spPr>
          <a:xfrm>
            <a:off x="8534400" y="17502788"/>
            <a:ext cx="2590800" cy="1409876"/>
          </a:xfrm>
          <a:prstGeom prst="rect">
            <a:avLst/>
          </a:prstGeom>
          <a:noFill/>
          <a:ln/>
        </p:spPr>
      </p:sp>
      <p:sp>
        <p:nvSpPr>
          <p:cNvPr id="22" name="Text 20"/>
          <p:cNvSpPr/>
          <p:nvPr/>
        </p:nvSpPr>
        <p:spPr>
          <a:xfrm>
            <a:off x="8437033" y="17502788"/>
            <a:ext cx="27855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Anchovies</a:t>
            </a:r>
            <a:endParaRPr lang="en-US" sz="4600" dirty="0"/>
          </a:p>
        </p:txBody>
      </p:sp>
      <p:sp>
        <p:nvSpPr>
          <p:cNvPr id="23" name="Text 21"/>
          <p:cNvSpPr/>
          <p:nvPr/>
        </p:nvSpPr>
        <p:spPr>
          <a:xfrm>
            <a:off x="8458200" y="18315689"/>
            <a:ext cx="2743200" cy="749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74B905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170 g</a:t>
            </a:r>
            <a:endParaRPr lang="en-US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5131441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016000" y="1905238"/>
            <a:ext cx="12071414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Patented form </a:t>
            </a:r>
            <a:b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of the Vitamin B9 </a:t>
            </a:r>
            <a:r>
              <a:rPr lang="en-US" sz="9000" dirty="0" err="1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ExtraFolate</a:t>
            </a: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-S™: </a:t>
            </a:r>
            <a:endParaRPr lang="en-US" sz="9000" dirty="0"/>
          </a:p>
        </p:txBody>
      </p:sp>
      <p:sp>
        <p:nvSpPr>
          <p:cNvPr id="4" name="Text 2"/>
          <p:cNvSpPr/>
          <p:nvPr/>
        </p:nvSpPr>
        <p:spPr>
          <a:xfrm>
            <a:off x="1016000" y="6274584"/>
            <a:ext cx="11885148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Formulated for optimal absorption and support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1803400" y="7963895"/>
            <a:ext cx="1184281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Immediately utilized by the body,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whereas regular folic acid requires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prior conversion.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803400" y="10414220"/>
            <a:ext cx="11842814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Does not mask vitamin B12 deficiency,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which can occur with high doses of folic acid.</a:t>
            </a:r>
            <a:endParaRPr lang="en-US" sz="3600" dirty="0"/>
          </a:p>
        </p:txBody>
      </p:sp>
      <p:sp>
        <p:nvSpPr>
          <p:cNvPr id="7" name="Shape 5"/>
          <p:cNvSpPr/>
          <p:nvPr/>
        </p:nvSpPr>
        <p:spPr>
          <a:xfrm>
            <a:off x="1016000" y="8217927"/>
            <a:ext cx="292100" cy="292137"/>
          </a:xfrm>
          <a:prstGeom prst="ellipse">
            <a:avLst/>
          </a:prstGeom>
          <a:solidFill>
            <a:srgbClr val="74B905">
              <a:alpha val="100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016000" y="10655550"/>
            <a:ext cx="292100" cy="292137"/>
          </a:xfrm>
          <a:prstGeom prst="ellipse">
            <a:avLst/>
          </a:prstGeom>
          <a:solidFill>
            <a:srgbClr val="74B905">
              <a:alpha val="10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6858000" y="14174972"/>
            <a:ext cx="5867400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6BAD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from the French company</a:t>
            </a:r>
            <a:br>
              <a:rPr lang="en-US" sz="3600" dirty="0">
                <a:solidFill>
                  <a:srgbClr val="6BAD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6BAD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Gnosis by </a:t>
            </a:r>
            <a:r>
              <a:rPr lang="en-US" sz="3600" dirty="0" err="1">
                <a:solidFill>
                  <a:srgbClr val="6BAD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Lesaffre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" y="14086113"/>
            <a:ext cx="4940554" cy="14224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4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1371771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016000" y="1905238"/>
            <a:ext cx="12071414" cy="175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</a:t>
            </a:r>
            <a:endParaRPr lang="en-US" sz="9000" dirty="0"/>
          </a:p>
        </p:txBody>
      </p:sp>
      <p:sp>
        <p:nvSpPr>
          <p:cNvPr id="4" name="Shape 2"/>
          <p:cNvSpPr/>
          <p:nvPr/>
        </p:nvSpPr>
        <p:spPr>
          <a:xfrm>
            <a:off x="2806700" y="3975597"/>
            <a:ext cx="11690414" cy="8967321"/>
          </a:xfrm>
          <a:prstGeom prst="rect">
            <a:avLst/>
          </a:prstGeom>
          <a:noFill/>
          <a:ln/>
        </p:spPr>
      </p:sp>
      <p:sp>
        <p:nvSpPr>
          <p:cNvPr id="5" name="Text 3"/>
          <p:cNvSpPr/>
          <p:nvPr/>
        </p:nvSpPr>
        <p:spPr>
          <a:xfrm>
            <a:off x="2806700" y="3975597"/>
            <a:ext cx="11842814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Supports sustained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energy levels and focus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2806700" y="5918940"/>
            <a:ext cx="11842814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Enhances cognitive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function and memory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2806700" y="7862283"/>
            <a:ext cx="11842814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Contributes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to mood balance</a:t>
            </a:r>
            <a:endParaRPr lang="en-US" sz="3600" dirty="0"/>
          </a:p>
        </p:txBody>
      </p:sp>
      <p:sp>
        <p:nvSpPr>
          <p:cNvPr id="8" name="Text 6"/>
          <p:cNvSpPr/>
          <p:nvPr/>
        </p:nvSpPr>
        <p:spPr>
          <a:xfrm>
            <a:off x="2806700" y="9805626"/>
            <a:ext cx="11842814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Helps the body cope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with occasional stress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2806700" y="11748968"/>
            <a:ext cx="11842814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Promotes healthy skin,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hair, and nails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82847"/>
            <a:ext cx="1397072" cy="1397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9621623"/>
            <a:ext cx="1397072" cy="1397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1584647"/>
            <a:ext cx="1441524" cy="1441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783588"/>
            <a:ext cx="1397072" cy="1397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7713804"/>
            <a:ext cx="1397072" cy="13970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4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6858857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016000" y="1905238"/>
            <a:ext cx="12071414" cy="7239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Coral Club lineup now includes a new product format: powder sticks that dissolve </a:t>
            </a:r>
            <a:b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 the mouth. </a:t>
            </a:r>
            <a:endParaRPr lang="en-US" sz="9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3200400" y="1905238"/>
            <a:ext cx="9131300" cy="2044956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3200400" y="1905238"/>
            <a:ext cx="9326033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Quickly absorbed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3200400" y="2857857"/>
            <a:ext cx="8597900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product is designed to be absorbed through the oral mucosa for convenient and efficient use.</a:t>
            </a:r>
            <a:endParaRPr lang="en-US" sz="3600" dirty="0"/>
          </a:p>
        </p:txBody>
      </p:sp>
      <p:sp>
        <p:nvSpPr>
          <p:cNvPr id="5" name="Shape 3"/>
          <p:cNvSpPr/>
          <p:nvPr/>
        </p:nvSpPr>
        <p:spPr>
          <a:xfrm>
            <a:off x="3200400" y="4864708"/>
            <a:ext cx="9131300" cy="2591124"/>
          </a:xfrm>
          <a:prstGeom prst="rect">
            <a:avLst/>
          </a:prstGeom>
          <a:noFill/>
          <a:ln/>
        </p:spPr>
      </p:sp>
      <p:sp>
        <p:nvSpPr>
          <p:cNvPr id="6" name="Text 4"/>
          <p:cNvSpPr/>
          <p:nvPr/>
        </p:nvSpPr>
        <p:spPr>
          <a:xfrm>
            <a:off x="3200400" y="4864708"/>
            <a:ext cx="9326033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Convenient to use</a:t>
            </a:r>
            <a:endParaRPr lang="en-US" sz="4600" dirty="0"/>
          </a:p>
        </p:txBody>
      </p:sp>
      <p:sp>
        <p:nvSpPr>
          <p:cNvPr id="7" name="Text 5"/>
          <p:cNvSpPr/>
          <p:nvPr/>
        </p:nvSpPr>
        <p:spPr>
          <a:xfrm>
            <a:off x="3200400" y="5817327"/>
            <a:ext cx="8112642" cy="179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product does not need to be taken with water or dissolved; it is also easier to swallow compared to tablets.</a:t>
            </a:r>
            <a:endParaRPr lang="en-US" sz="3600" dirty="0"/>
          </a:p>
        </p:txBody>
      </p:sp>
      <p:sp>
        <p:nvSpPr>
          <p:cNvPr id="8" name="Shape 6"/>
          <p:cNvSpPr/>
          <p:nvPr/>
        </p:nvSpPr>
        <p:spPr>
          <a:xfrm>
            <a:off x="3200400" y="8357645"/>
            <a:ext cx="9131300" cy="2044956"/>
          </a:xfrm>
          <a:prstGeom prst="rect">
            <a:avLst/>
          </a:prstGeom>
          <a:noFill/>
          <a:ln/>
        </p:spPr>
      </p:sp>
      <p:sp>
        <p:nvSpPr>
          <p:cNvPr id="9" name="Text 7"/>
          <p:cNvSpPr/>
          <p:nvPr/>
        </p:nvSpPr>
        <p:spPr>
          <a:xfrm>
            <a:off x="3200400" y="8357645"/>
            <a:ext cx="9326033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Easy to take with you</a:t>
            </a:r>
            <a:endParaRPr lang="en-US" sz="4600" dirty="0"/>
          </a:p>
        </p:txBody>
      </p:sp>
      <p:sp>
        <p:nvSpPr>
          <p:cNvPr id="10" name="Text 8"/>
          <p:cNvSpPr/>
          <p:nvPr/>
        </p:nvSpPr>
        <p:spPr>
          <a:xfrm>
            <a:off x="3200400" y="9310264"/>
            <a:ext cx="8112642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compact stick is always on hand 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your active day.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28" y="2229180"/>
            <a:ext cx="1397072" cy="1397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64" y="8521917"/>
            <a:ext cx="1397072" cy="1397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28" y="5155309"/>
            <a:ext cx="1397072" cy="13970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25500" y="1905238"/>
            <a:ext cx="12071414" cy="312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How to use</a:t>
            </a:r>
            <a:b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</a:t>
            </a:r>
            <a:endParaRPr lang="en-US" sz="9000" dirty="0"/>
          </a:p>
        </p:txBody>
      </p:sp>
      <p:sp>
        <p:nvSpPr>
          <p:cNvPr id="3" name="Text 1"/>
          <p:cNvSpPr/>
          <p:nvPr/>
        </p:nvSpPr>
        <p:spPr>
          <a:xfrm>
            <a:off x="918633" y="4902813"/>
            <a:ext cx="11885148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 stick pack a day in the morning after breakfast. Pour directly into your mouth without water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1658679" y="12732039"/>
            <a:ext cx="3870251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Take the stick pack out of the box.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3873500" y="12592322"/>
            <a:ext cx="11842814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Open along the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indicated line.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358900" y="19984646"/>
            <a:ext cx="44704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Pour the entire contents of the pack into your mouth and onto your tongue.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3873500" y="20086258"/>
            <a:ext cx="1184281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Allow the powder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to dissolve on your tongue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before swallowing.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Do not drink with water.</a:t>
            </a:r>
            <a:endParaRPr lang="en-US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016000" y="1905238"/>
            <a:ext cx="12071414" cy="312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 —energize your day!</a:t>
            </a:r>
            <a:endParaRPr lang="en-US" sz="9000" dirty="0"/>
          </a:p>
        </p:txBody>
      </p:sp>
      <p:sp>
        <p:nvSpPr>
          <p:cNvPr id="3" name="Text 1"/>
          <p:cNvSpPr/>
          <p:nvPr/>
        </p:nvSpPr>
        <p:spPr>
          <a:xfrm>
            <a:off x="7848600" y="20358377"/>
            <a:ext cx="4030133" cy="1591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Ideal for use before or after exercise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1016000" y="18961202"/>
            <a:ext cx="3915833" cy="2989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Support your energy levels during times of physical or mental stress</a:t>
            </a:r>
            <a:endParaRPr lang="en-US" sz="4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016000" y="1905238"/>
            <a:ext cx="12071414" cy="312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 —supports sustained energy and focus</a:t>
            </a:r>
            <a:endParaRPr lang="en-US" sz="9000" dirty="0"/>
          </a:p>
        </p:txBody>
      </p:sp>
      <p:sp>
        <p:nvSpPr>
          <p:cNvPr id="3" name="Text 1"/>
          <p:cNvSpPr/>
          <p:nvPr/>
        </p:nvSpPr>
        <p:spPr>
          <a:xfrm>
            <a:off x="7848600" y="21770521"/>
            <a:ext cx="4334933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While traveling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1016000" y="21071934"/>
            <a:ext cx="3471333" cy="1591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Before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 night out</a:t>
            </a:r>
            <a:endParaRPr lang="en-US" sz="4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4674184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825500" y="1905238"/>
            <a:ext cx="12071414" cy="175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</a:t>
            </a:r>
            <a:endParaRPr lang="en-US" sz="9000" dirty="0"/>
          </a:p>
        </p:txBody>
      </p:sp>
      <p:sp>
        <p:nvSpPr>
          <p:cNvPr id="4" name="Text 2"/>
          <p:cNvSpPr/>
          <p:nvPr/>
        </p:nvSpPr>
        <p:spPr>
          <a:xfrm>
            <a:off x="918633" y="3531041"/>
            <a:ext cx="11885148" cy="3243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 modern B-vitamin complex in highly bioavailable forms for effective replenishment and cellular energy support.</a:t>
            </a:r>
            <a:endParaRPr lang="en-US" sz="4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17500" y="1905238"/>
            <a:ext cx="13081000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Compatible </a:t>
            </a:r>
            <a:b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Product Combos</a:t>
            </a:r>
            <a:endParaRPr lang="en-US" sz="9000" dirty="0"/>
          </a:p>
        </p:txBody>
      </p:sp>
      <p:sp>
        <p:nvSpPr>
          <p:cNvPr id="3" name="Text 1"/>
          <p:cNvSpPr/>
          <p:nvPr/>
        </p:nvSpPr>
        <p:spPr>
          <a:xfrm>
            <a:off x="2201333" y="17680610"/>
            <a:ext cx="9326033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20"/>
              </a:lnSpc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+ Coral Lecithin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1689100" y="18633229"/>
            <a:ext cx="10337800" cy="2743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20"/>
              </a:lnSpc>
              <a:buNone/>
            </a:pPr>
            <a:r>
              <a:rPr lang="en-US" sz="3600" dirty="0">
                <a:solidFill>
                  <a:srgbClr val="A2A2A2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vitamins work synergistically with lecithin, supporting the nervous system. Combined use of these products aids cognitive function * and helps the body manage occasional stress.</a:t>
            </a:r>
            <a:endParaRPr lang="en-US" sz="3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17500" y="1905238"/>
            <a:ext cx="13081000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Perfect Combo </a:t>
            </a:r>
            <a:b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to Support Microflora</a:t>
            </a:r>
            <a:endParaRPr lang="en-US" sz="9000" dirty="0"/>
          </a:p>
        </p:txBody>
      </p:sp>
      <p:sp>
        <p:nvSpPr>
          <p:cNvPr id="3" name="Text 1"/>
          <p:cNvSpPr/>
          <p:nvPr/>
        </p:nvSpPr>
        <p:spPr>
          <a:xfrm>
            <a:off x="2201333" y="17680610"/>
            <a:ext cx="9326033" cy="89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20"/>
              </a:lnSpc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+ Metastick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1689100" y="18633229"/>
            <a:ext cx="10337800" cy="2743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20"/>
              </a:lnSpc>
              <a:buNone/>
            </a:pPr>
            <a:r>
              <a:rPr lang="en-US" sz="3600" dirty="0">
                <a:solidFill>
                  <a:srgbClr val="A2A2A2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combination of B vitamins and beneficial bacteria enhances microbiota balance. Pro-, pre-, and postbiotics contribute to the synthesis of vitamins B2, B6, B9, and B12*, which, in turn, support optimal metabolism* and strengthen intestinal barrier function.</a:t>
            </a:r>
            <a:endParaRPr 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016000" y="1905238"/>
            <a:ext cx="13081000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Vitamins make </a:t>
            </a:r>
            <a:r>
              <a:rPr lang="en-US" sz="9000" dirty="0" err="1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Nutripack</a:t>
            </a: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 even better:</a:t>
            </a:r>
            <a:endParaRPr lang="en-US" sz="9000" dirty="0"/>
          </a:p>
        </p:txBody>
      </p:sp>
      <p:sp>
        <p:nvSpPr>
          <p:cNvPr id="3" name="Text 1"/>
          <p:cNvSpPr/>
          <p:nvPr/>
        </p:nvSpPr>
        <p:spPr>
          <a:xfrm>
            <a:off x="3073400" y="7138292"/>
            <a:ext cx="10037233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Support carbohydrate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fat metabolism</a:t>
            </a:r>
            <a:endParaRPr lang="en-US" sz="4600" dirty="0"/>
          </a:p>
        </p:txBody>
      </p:sp>
      <p:sp>
        <p:nvSpPr>
          <p:cNvPr id="4" name="Text 2"/>
          <p:cNvSpPr/>
          <p:nvPr/>
        </p:nvSpPr>
        <p:spPr>
          <a:xfrm>
            <a:off x="3073400" y="12803200"/>
            <a:ext cx="8906933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Support sustained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energy levels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3073400" y="9449981"/>
            <a:ext cx="11154833" cy="248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Help the body recover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after physical and mental exertion</a:t>
            </a:r>
            <a:endParaRPr lang="en-US" sz="4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8" y="9819933"/>
            <a:ext cx="1397072" cy="139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95" y="7138292"/>
            <a:ext cx="1397072" cy="1397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95" y="12803200"/>
            <a:ext cx="1397072" cy="13970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2387898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825500" y="1905238"/>
            <a:ext cx="12071414" cy="175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 </a:t>
            </a:r>
            <a:endParaRPr lang="en-US" sz="9000" dirty="0"/>
          </a:p>
        </p:txBody>
      </p:sp>
      <p:sp>
        <p:nvSpPr>
          <p:cNvPr id="4" name="Text 2"/>
          <p:cNvSpPr/>
          <p:nvPr/>
        </p:nvSpPr>
        <p:spPr>
          <a:xfrm>
            <a:off x="918633" y="3531041"/>
            <a:ext cx="11885148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Energize your day with every pack</a:t>
            </a:r>
            <a:endParaRPr lang="en-US" sz="4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0" cy="243870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000" y="1905238"/>
            <a:ext cx="12071414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Vitamins help maintain balance </a:t>
            </a:r>
            <a:b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 the body</a:t>
            </a:r>
            <a:endParaRPr lang="en-US" sz="9000" dirty="0"/>
          </a:p>
        </p:txBody>
      </p:sp>
      <p:sp>
        <p:nvSpPr>
          <p:cNvPr id="4" name="Shape 1"/>
          <p:cNvSpPr/>
          <p:nvPr/>
        </p:nvSpPr>
        <p:spPr>
          <a:xfrm>
            <a:off x="1016000" y="9411876"/>
            <a:ext cx="6400800" cy="3188098"/>
          </a:xfrm>
          <a:prstGeom prst="rect">
            <a:avLst/>
          </a:prstGeom>
          <a:noFill/>
          <a:ln/>
        </p:spPr>
      </p:sp>
      <p:sp>
        <p:nvSpPr>
          <p:cNvPr id="5" name="Shape 2"/>
          <p:cNvSpPr/>
          <p:nvPr/>
        </p:nvSpPr>
        <p:spPr>
          <a:xfrm>
            <a:off x="1016000" y="9411876"/>
            <a:ext cx="15875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524000" y="9538892"/>
            <a:ext cx="7662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B1</a:t>
            </a:r>
            <a:endParaRPr lang="en-US" sz="4600" dirty="0"/>
          </a:p>
        </p:txBody>
      </p:sp>
      <p:sp>
        <p:nvSpPr>
          <p:cNvPr id="7" name="Text 4"/>
          <p:cNvSpPr/>
          <p:nvPr/>
        </p:nvSpPr>
        <p:spPr>
          <a:xfrm>
            <a:off x="1016000" y="10809051"/>
            <a:ext cx="65532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nervous system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function and carbohydrate metabolism</a:t>
            </a:r>
            <a:endParaRPr lang="en-US" sz="3600" dirty="0"/>
          </a:p>
        </p:txBody>
      </p:sp>
      <p:sp>
        <p:nvSpPr>
          <p:cNvPr id="8" name="Shape 5"/>
          <p:cNvSpPr/>
          <p:nvPr/>
        </p:nvSpPr>
        <p:spPr>
          <a:xfrm>
            <a:off x="7315200" y="9411876"/>
            <a:ext cx="6400800" cy="3188098"/>
          </a:xfrm>
          <a:prstGeom prst="rect">
            <a:avLst/>
          </a:prstGeom>
          <a:noFill/>
          <a:ln/>
        </p:spPr>
      </p:sp>
      <p:sp>
        <p:nvSpPr>
          <p:cNvPr id="9" name="Shape 6"/>
          <p:cNvSpPr/>
          <p:nvPr/>
        </p:nvSpPr>
        <p:spPr>
          <a:xfrm>
            <a:off x="7315200" y="9411876"/>
            <a:ext cx="17399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823200" y="9538892"/>
            <a:ext cx="9186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B2</a:t>
            </a:r>
            <a:endParaRPr lang="en-US" sz="4600" dirty="0"/>
          </a:p>
        </p:txBody>
      </p:sp>
      <p:sp>
        <p:nvSpPr>
          <p:cNvPr id="11" name="Text 8"/>
          <p:cNvSpPr/>
          <p:nvPr/>
        </p:nvSpPr>
        <p:spPr>
          <a:xfrm>
            <a:off x="7315200" y="10809051"/>
            <a:ext cx="65532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energy metabolism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antioxidant support</a:t>
            </a:r>
            <a:endParaRPr lang="en-US" sz="3600" dirty="0"/>
          </a:p>
        </p:txBody>
      </p:sp>
      <p:sp>
        <p:nvSpPr>
          <p:cNvPr id="12" name="Shape 9"/>
          <p:cNvSpPr/>
          <p:nvPr/>
        </p:nvSpPr>
        <p:spPr>
          <a:xfrm>
            <a:off x="1016000" y="14657632"/>
            <a:ext cx="6007100" cy="3188098"/>
          </a:xfrm>
          <a:prstGeom prst="rect">
            <a:avLst/>
          </a:prstGeom>
          <a:noFill/>
          <a:ln/>
        </p:spPr>
      </p:sp>
      <p:sp>
        <p:nvSpPr>
          <p:cNvPr id="13" name="Shape 10"/>
          <p:cNvSpPr/>
          <p:nvPr/>
        </p:nvSpPr>
        <p:spPr>
          <a:xfrm>
            <a:off x="1016000" y="14657632"/>
            <a:ext cx="17399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524000" y="14784648"/>
            <a:ext cx="9186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B3</a:t>
            </a:r>
            <a:endParaRPr lang="en-US" sz="4600" dirty="0"/>
          </a:p>
        </p:txBody>
      </p:sp>
      <p:sp>
        <p:nvSpPr>
          <p:cNvPr id="15" name="Text 12"/>
          <p:cNvSpPr/>
          <p:nvPr/>
        </p:nvSpPr>
        <p:spPr>
          <a:xfrm>
            <a:off x="1016000" y="16054807"/>
            <a:ext cx="61595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skin health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energy metabolism</a:t>
            </a:r>
            <a:endParaRPr lang="en-US" sz="3600" dirty="0"/>
          </a:p>
        </p:txBody>
      </p:sp>
      <p:sp>
        <p:nvSpPr>
          <p:cNvPr id="16" name="Shape 13"/>
          <p:cNvSpPr/>
          <p:nvPr/>
        </p:nvSpPr>
        <p:spPr>
          <a:xfrm>
            <a:off x="7315200" y="14657632"/>
            <a:ext cx="5753100" cy="3188098"/>
          </a:xfrm>
          <a:prstGeom prst="rect">
            <a:avLst/>
          </a:prstGeom>
          <a:noFill/>
          <a:ln/>
        </p:spPr>
      </p:sp>
      <p:sp>
        <p:nvSpPr>
          <p:cNvPr id="17" name="Shape 14"/>
          <p:cNvSpPr/>
          <p:nvPr/>
        </p:nvSpPr>
        <p:spPr>
          <a:xfrm>
            <a:off x="7315200" y="14657632"/>
            <a:ext cx="17653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823200" y="14784648"/>
            <a:ext cx="9440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B4</a:t>
            </a:r>
            <a:endParaRPr lang="en-US" sz="4600" dirty="0"/>
          </a:p>
        </p:txBody>
      </p:sp>
      <p:sp>
        <p:nvSpPr>
          <p:cNvPr id="19" name="Text 16"/>
          <p:cNvSpPr/>
          <p:nvPr/>
        </p:nvSpPr>
        <p:spPr>
          <a:xfrm>
            <a:off x="7315200" y="16054807"/>
            <a:ext cx="59055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brain function and cell membrane health</a:t>
            </a:r>
            <a:endParaRPr lang="en-US" sz="3600" dirty="0"/>
          </a:p>
        </p:txBody>
      </p:sp>
      <p:sp>
        <p:nvSpPr>
          <p:cNvPr id="20" name="Shape 17"/>
          <p:cNvSpPr/>
          <p:nvPr/>
        </p:nvSpPr>
        <p:spPr>
          <a:xfrm>
            <a:off x="1016000" y="19281010"/>
            <a:ext cx="5842000" cy="3188098"/>
          </a:xfrm>
          <a:prstGeom prst="rect">
            <a:avLst/>
          </a:prstGeom>
          <a:noFill/>
          <a:ln/>
        </p:spPr>
      </p:sp>
      <p:sp>
        <p:nvSpPr>
          <p:cNvPr id="21" name="Shape 18"/>
          <p:cNvSpPr/>
          <p:nvPr/>
        </p:nvSpPr>
        <p:spPr>
          <a:xfrm>
            <a:off x="1016000" y="19281010"/>
            <a:ext cx="17526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524000" y="19408026"/>
            <a:ext cx="931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B5</a:t>
            </a:r>
            <a:endParaRPr lang="en-US" sz="4600" dirty="0"/>
          </a:p>
        </p:txBody>
      </p:sp>
      <p:sp>
        <p:nvSpPr>
          <p:cNvPr id="23" name="Text 20"/>
          <p:cNvSpPr/>
          <p:nvPr/>
        </p:nvSpPr>
        <p:spPr>
          <a:xfrm>
            <a:off x="1016000" y="20678184"/>
            <a:ext cx="59944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energy metabolism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skin health</a:t>
            </a:r>
            <a:endParaRPr lang="en-US" sz="3600" dirty="0"/>
          </a:p>
        </p:txBody>
      </p:sp>
      <p:sp>
        <p:nvSpPr>
          <p:cNvPr id="24" name="Shape 21"/>
          <p:cNvSpPr/>
          <p:nvPr/>
        </p:nvSpPr>
        <p:spPr>
          <a:xfrm>
            <a:off x="7315200" y="19281010"/>
            <a:ext cx="6400800" cy="3188098"/>
          </a:xfrm>
          <a:prstGeom prst="rect">
            <a:avLst/>
          </a:prstGeom>
          <a:noFill/>
          <a:ln/>
        </p:spPr>
      </p:sp>
      <p:sp>
        <p:nvSpPr>
          <p:cNvPr id="25" name="Shape 22"/>
          <p:cNvSpPr/>
          <p:nvPr/>
        </p:nvSpPr>
        <p:spPr>
          <a:xfrm>
            <a:off x="7315200" y="19281010"/>
            <a:ext cx="17526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7823200" y="19408026"/>
            <a:ext cx="931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B6</a:t>
            </a:r>
            <a:endParaRPr lang="en-US" sz="4600" dirty="0"/>
          </a:p>
        </p:txBody>
      </p:sp>
      <p:sp>
        <p:nvSpPr>
          <p:cNvPr id="27" name="Text 24"/>
          <p:cNvSpPr/>
          <p:nvPr/>
        </p:nvSpPr>
        <p:spPr>
          <a:xfrm>
            <a:off x="7315200" y="20678184"/>
            <a:ext cx="65532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protein metabolism and nervous system function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0" cy="243870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6000" y="1905238"/>
            <a:ext cx="12071414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Vitamins help maintain balance </a:t>
            </a:r>
            <a:b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 the body</a:t>
            </a:r>
            <a:endParaRPr lang="en-US" sz="9000" dirty="0"/>
          </a:p>
        </p:txBody>
      </p:sp>
      <p:sp>
        <p:nvSpPr>
          <p:cNvPr id="4" name="Shape 1"/>
          <p:cNvSpPr/>
          <p:nvPr/>
        </p:nvSpPr>
        <p:spPr>
          <a:xfrm>
            <a:off x="1016000" y="9411876"/>
            <a:ext cx="6400800" cy="2591124"/>
          </a:xfrm>
          <a:prstGeom prst="rect">
            <a:avLst/>
          </a:prstGeom>
          <a:noFill/>
          <a:ln/>
        </p:spPr>
      </p:sp>
      <p:sp>
        <p:nvSpPr>
          <p:cNvPr id="5" name="Shape 2"/>
          <p:cNvSpPr/>
          <p:nvPr/>
        </p:nvSpPr>
        <p:spPr>
          <a:xfrm>
            <a:off x="1016000" y="9411876"/>
            <a:ext cx="17018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524000" y="9538892"/>
            <a:ext cx="8805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B7</a:t>
            </a:r>
            <a:endParaRPr lang="en-US" sz="4600" dirty="0"/>
          </a:p>
        </p:txBody>
      </p:sp>
      <p:sp>
        <p:nvSpPr>
          <p:cNvPr id="7" name="Text 4"/>
          <p:cNvSpPr/>
          <p:nvPr/>
        </p:nvSpPr>
        <p:spPr>
          <a:xfrm>
            <a:off x="1016000" y="10809051"/>
            <a:ext cx="6553200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healthy hair, nails,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skin</a:t>
            </a:r>
            <a:endParaRPr lang="en-US" sz="3600" dirty="0"/>
          </a:p>
        </p:txBody>
      </p:sp>
      <p:sp>
        <p:nvSpPr>
          <p:cNvPr id="8" name="Shape 5"/>
          <p:cNvSpPr/>
          <p:nvPr/>
        </p:nvSpPr>
        <p:spPr>
          <a:xfrm>
            <a:off x="7315200" y="9411876"/>
            <a:ext cx="6400800" cy="3785073"/>
          </a:xfrm>
          <a:prstGeom prst="rect">
            <a:avLst/>
          </a:prstGeom>
          <a:noFill/>
          <a:ln/>
        </p:spPr>
      </p:sp>
      <p:sp>
        <p:nvSpPr>
          <p:cNvPr id="9" name="Shape 6"/>
          <p:cNvSpPr/>
          <p:nvPr/>
        </p:nvSpPr>
        <p:spPr>
          <a:xfrm>
            <a:off x="7315200" y="9411876"/>
            <a:ext cx="17526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823200" y="9538892"/>
            <a:ext cx="9313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B8</a:t>
            </a:r>
            <a:endParaRPr lang="en-US" sz="4600" dirty="0"/>
          </a:p>
        </p:txBody>
      </p:sp>
      <p:sp>
        <p:nvSpPr>
          <p:cNvPr id="11" name="Text 8"/>
          <p:cNvSpPr/>
          <p:nvPr/>
        </p:nvSpPr>
        <p:spPr>
          <a:xfrm>
            <a:off x="7315200" y="10809051"/>
            <a:ext cx="655320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nerve impulse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transmission and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emotional well-being</a:t>
            </a:r>
            <a:endParaRPr lang="en-US" sz="3600" dirty="0"/>
          </a:p>
        </p:txBody>
      </p:sp>
      <p:sp>
        <p:nvSpPr>
          <p:cNvPr id="12" name="Shape 9"/>
          <p:cNvSpPr/>
          <p:nvPr/>
        </p:nvSpPr>
        <p:spPr>
          <a:xfrm>
            <a:off x="1016000" y="14657632"/>
            <a:ext cx="6007100" cy="3785073"/>
          </a:xfrm>
          <a:prstGeom prst="rect">
            <a:avLst/>
          </a:prstGeom>
          <a:noFill/>
          <a:ln/>
        </p:spPr>
      </p:sp>
      <p:sp>
        <p:nvSpPr>
          <p:cNvPr id="13" name="Shape 10"/>
          <p:cNvSpPr/>
          <p:nvPr/>
        </p:nvSpPr>
        <p:spPr>
          <a:xfrm>
            <a:off x="1016000" y="14657632"/>
            <a:ext cx="17399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524000" y="14784648"/>
            <a:ext cx="9186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B9</a:t>
            </a:r>
            <a:endParaRPr lang="en-US" sz="4600" dirty="0"/>
          </a:p>
        </p:txBody>
      </p:sp>
      <p:sp>
        <p:nvSpPr>
          <p:cNvPr id="15" name="Text 12"/>
          <p:cNvSpPr/>
          <p:nvPr/>
        </p:nvSpPr>
        <p:spPr>
          <a:xfrm>
            <a:off x="1016000" y="16054807"/>
            <a:ext cx="615950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immune function, supporting cell renewal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growth processes</a:t>
            </a:r>
            <a:endParaRPr lang="en-US" sz="3600" dirty="0"/>
          </a:p>
        </p:txBody>
      </p:sp>
      <p:sp>
        <p:nvSpPr>
          <p:cNvPr id="16" name="Shape 13"/>
          <p:cNvSpPr/>
          <p:nvPr/>
        </p:nvSpPr>
        <p:spPr>
          <a:xfrm>
            <a:off x="7315200" y="14657632"/>
            <a:ext cx="5753100" cy="4382048"/>
          </a:xfrm>
          <a:prstGeom prst="rect">
            <a:avLst/>
          </a:prstGeom>
          <a:noFill/>
          <a:ln/>
        </p:spPr>
      </p:sp>
      <p:sp>
        <p:nvSpPr>
          <p:cNvPr id="17" name="Shape 14"/>
          <p:cNvSpPr/>
          <p:nvPr/>
        </p:nvSpPr>
        <p:spPr>
          <a:xfrm>
            <a:off x="7315200" y="14657632"/>
            <a:ext cx="1930400" cy="1016127"/>
          </a:xfrm>
          <a:prstGeom prst="roundRect">
            <a:avLst>
              <a:gd name="adj" fmla="val 95388"/>
            </a:avLst>
          </a:prstGeom>
          <a:noFill/>
          <a:ln w="38100">
            <a:solidFill>
              <a:srgbClr val="FFFFF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823200" y="14784648"/>
            <a:ext cx="1109133" cy="956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B12</a:t>
            </a:r>
            <a:endParaRPr lang="en-US" sz="4600" dirty="0"/>
          </a:p>
        </p:txBody>
      </p:sp>
      <p:sp>
        <p:nvSpPr>
          <p:cNvPr id="19" name="Text 16"/>
          <p:cNvSpPr/>
          <p:nvPr/>
        </p:nvSpPr>
        <p:spPr>
          <a:xfrm>
            <a:off x="7315200" y="16054807"/>
            <a:ext cx="5905500" cy="3137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energy production </a:t>
            </a:r>
            <a:b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immune function</a:t>
            </a:r>
            <a:endParaRPr lang="en-US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2286286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016000" y="1905238"/>
            <a:ext cx="11885148" cy="248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body obtains B vitamins from food, but due to external factors, they are not always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 sufficient amounts.</a:t>
            </a:r>
            <a:endParaRPr lang="en-US" sz="4600" dirty="0"/>
          </a:p>
        </p:txBody>
      </p:sp>
      <p:sp>
        <p:nvSpPr>
          <p:cNvPr id="4" name="Shape 2"/>
          <p:cNvSpPr/>
          <p:nvPr/>
        </p:nvSpPr>
        <p:spPr>
          <a:xfrm>
            <a:off x="3238500" y="5360070"/>
            <a:ext cx="9131300" cy="9335667"/>
          </a:xfrm>
          <a:prstGeom prst="rect">
            <a:avLst/>
          </a:prstGeom>
          <a:noFill/>
          <a:ln/>
        </p:spPr>
      </p:sp>
      <p:sp>
        <p:nvSpPr>
          <p:cNvPr id="5" name="Shape 3"/>
          <p:cNvSpPr/>
          <p:nvPr/>
        </p:nvSpPr>
        <p:spPr>
          <a:xfrm>
            <a:off x="3238500" y="5360070"/>
            <a:ext cx="9131300" cy="1092337"/>
          </a:xfrm>
          <a:prstGeom prst="rect">
            <a:avLst/>
          </a:prstGeom>
          <a:noFill/>
          <a:ln/>
        </p:spPr>
      </p:sp>
      <p:sp>
        <p:nvSpPr>
          <p:cNvPr id="6" name="Text 4"/>
          <p:cNvSpPr/>
          <p:nvPr/>
        </p:nvSpPr>
        <p:spPr>
          <a:xfrm>
            <a:off x="3238500" y="5360070"/>
            <a:ext cx="9210684" cy="1244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Alcohol--reduces the absorption of B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vitamins and Vitamin C and increases their loss through urine, contributing to their depletion in the body.</a:t>
            </a:r>
            <a:endParaRPr lang="en-US" sz="3600" dirty="0"/>
          </a:p>
        </p:txBody>
      </p:sp>
      <p:sp>
        <p:nvSpPr>
          <p:cNvPr id="7" name="Shape 5"/>
          <p:cNvSpPr/>
          <p:nvPr/>
        </p:nvSpPr>
        <p:spPr>
          <a:xfrm>
            <a:off x="3238500" y="7379622"/>
            <a:ext cx="9131300" cy="1638505"/>
          </a:xfrm>
          <a:prstGeom prst="rect">
            <a:avLst/>
          </a:prstGeom>
          <a:noFill/>
          <a:ln/>
        </p:spPr>
      </p:sp>
      <p:sp>
        <p:nvSpPr>
          <p:cNvPr id="8" name="Text 6"/>
          <p:cNvSpPr/>
          <p:nvPr/>
        </p:nvSpPr>
        <p:spPr>
          <a:xfrm>
            <a:off x="3238500" y="8157100"/>
            <a:ext cx="8648700" cy="179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Industrial grain processing — removes a significant portion of vitamins from food.</a:t>
            </a:r>
            <a:endParaRPr lang="en-US" sz="3600" dirty="0"/>
          </a:p>
        </p:txBody>
      </p:sp>
      <p:sp>
        <p:nvSpPr>
          <p:cNvPr id="9" name="Shape 7"/>
          <p:cNvSpPr/>
          <p:nvPr/>
        </p:nvSpPr>
        <p:spPr>
          <a:xfrm>
            <a:off x="3238500" y="9945343"/>
            <a:ext cx="9131300" cy="1638505"/>
          </a:xfrm>
          <a:prstGeom prst="rect">
            <a:avLst/>
          </a:prstGeom>
          <a:noFill/>
          <a:ln/>
        </p:spPr>
      </p:sp>
      <p:sp>
        <p:nvSpPr>
          <p:cNvPr id="10" name="Text 8"/>
          <p:cNvSpPr/>
          <p:nvPr/>
        </p:nvSpPr>
        <p:spPr>
          <a:xfrm>
            <a:off x="3238500" y="10402663"/>
            <a:ext cx="8356600" cy="179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Heat treatment and prolonged storage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 light — also leads to vitamin loss.</a:t>
            </a:r>
            <a:endParaRPr lang="en-US" sz="3600" dirty="0"/>
          </a:p>
        </p:txBody>
      </p:sp>
      <p:sp>
        <p:nvSpPr>
          <p:cNvPr id="11" name="Shape 9"/>
          <p:cNvSpPr/>
          <p:nvPr/>
        </p:nvSpPr>
        <p:spPr>
          <a:xfrm>
            <a:off x="3238500" y="12511064"/>
            <a:ext cx="9131300" cy="2184673"/>
          </a:xfrm>
          <a:prstGeom prst="rect">
            <a:avLst/>
          </a:prstGeom>
          <a:noFill/>
          <a:ln/>
        </p:spPr>
      </p:sp>
      <p:sp>
        <p:nvSpPr>
          <p:cNvPr id="12" name="Text 10"/>
          <p:cNvSpPr/>
          <p:nvPr/>
        </p:nvSpPr>
        <p:spPr>
          <a:xfrm>
            <a:off x="3238500" y="12746043"/>
            <a:ext cx="9467914" cy="2337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20"/>
              </a:lnSpc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Foods high in simple carbohydrates (baked goods, fast foods, sweets)--increase the body's need for B vitamins to metabolize sugar</a:t>
            </a:r>
            <a:endParaRPr lang="en-US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17" y="8067302"/>
            <a:ext cx="1397072" cy="1397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17" y="10287791"/>
            <a:ext cx="1397072" cy="1397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17" y="5173321"/>
            <a:ext cx="1397072" cy="1397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17" y="12800683"/>
            <a:ext cx="1397072" cy="13970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5283860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825500" y="1905238"/>
            <a:ext cx="12071414" cy="312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Signs of inadequate </a:t>
            </a:r>
            <a:b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vitamin intake</a:t>
            </a:r>
            <a:endParaRPr lang="en-US" sz="9000" dirty="0"/>
          </a:p>
        </p:txBody>
      </p:sp>
      <p:sp>
        <p:nvSpPr>
          <p:cNvPr id="4" name="Text 2"/>
          <p:cNvSpPr/>
          <p:nvPr/>
        </p:nvSpPr>
        <p:spPr>
          <a:xfrm>
            <a:off x="918633" y="4902813"/>
            <a:ext cx="11885148" cy="248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may not be immediately noticed. 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Here are some signs to watch out for: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939800" y="9145143"/>
            <a:ext cx="52705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Lack of energy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trouble sleeping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939800" y="11748968"/>
            <a:ext cx="5270500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Irritability and occasional anxiety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939800" y="14047956"/>
            <a:ext cx="5270500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Dry skin and mucous membranes</a:t>
            </a:r>
            <a:endParaRPr lang="en-US" sz="3600" dirty="0"/>
          </a:p>
        </p:txBody>
      </p:sp>
      <p:sp>
        <p:nvSpPr>
          <p:cNvPr id="8" name="Text 6"/>
          <p:cNvSpPr/>
          <p:nvPr/>
        </p:nvSpPr>
        <p:spPr>
          <a:xfrm>
            <a:off x="7429500" y="14047956"/>
            <a:ext cx="5270500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May affect hair health </a:t>
            </a:r>
            <a:b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and nail strength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7429500" y="11748968"/>
            <a:ext cx="5270500" cy="134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May affect immune function</a:t>
            </a:r>
            <a:endParaRPr lang="en-US" sz="3600" dirty="0"/>
          </a:p>
        </p:txBody>
      </p:sp>
      <p:sp>
        <p:nvSpPr>
          <p:cNvPr id="10" name="Text 8"/>
          <p:cNvSpPr/>
          <p:nvPr/>
        </p:nvSpPr>
        <p:spPr>
          <a:xfrm>
            <a:off x="7429500" y="9145143"/>
            <a:ext cx="5270500" cy="194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Slow skin regeneration and changes in skin health</a:t>
            </a:r>
            <a:endParaRPr lang="en-US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16000" y="1905238"/>
            <a:ext cx="11690414" cy="4115314"/>
          </a:xfrm>
          <a:prstGeom prst="rect">
            <a:avLst/>
          </a:prstGeom>
          <a:noFill/>
          <a:ln/>
        </p:spPr>
      </p:sp>
      <p:sp>
        <p:nvSpPr>
          <p:cNvPr id="4" name="Text 1"/>
          <p:cNvSpPr/>
          <p:nvPr/>
        </p:nvSpPr>
        <p:spPr>
          <a:xfrm>
            <a:off x="1016000" y="1905238"/>
            <a:ext cx="12071414" cy="4496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Groups Most </a:t>
            </a:r>
            <a:br>
              <a:rPr lang="ru-RU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at Risk for </a:t>
            </a:r>
            <a:br>
              <a:rPr lang="ru-RU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Inadequate </a:t>
            </a:r>
            <a:br>
              <a:rPr lang="ru-RU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 Vitamin </a:t>
            </a:r>
            <a:br>
              <a:rPr lang="ru-RU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90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Intake:</a:t>
            </a:r>
            <a:endParaRPr lang="en-US" sz="9000" dirty="0"/>
          </a:p>
        </p:txBody>
      </p:sp>
      <p:sp>
        <p:nvSpPr>
          <p:cNvPr id="5" name="Shape 2"/>
          <p:cNvSpPr/>
          <p:nvPr/>
        </p:nvSpPr>
        <p:spPr>
          <a:xfrm>
            <a:off x="1016000" y="12003246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016000" y="13324211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1016000" y="14530862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1016000" y="17099279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1016000" y="18890203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1016000" y="20813914"/>
            <a:ext cx="292100" cy="292137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1765300" y="12621390"/>
            <a:ext cx="10083800" cy="8827603"/>
          </a:xfrm>
          <a:prstGeom prst="rect">
            <a:avLst/>
          </a:prstGeom>
          <a:noFill/>
          <a:ln/>
        </p:spPr>
      </p:sp>
      <p:sp>
        <p:nvSpPr>
          <p:cNvPr id="12" name="Text 9"/>
          <p:cNvSpPr/>
          <p:nvPr/>
        </p:nvSpPr>
        <p:spPr>
          <a:xfrm>
            <a:off x="1765300" y="11647601"/>
            <a:ext cx="10278533" cy="118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820"/>
              </a:lnSpc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The elderly;</a:t>
            </a:r>
            <a:endParaRPr lang="en-US" sz="4600" dirty="0"/>
          </a:p>
        </p:txBody>
      </p:sp>
      <p:sp>
        <p:nvSpPr>
          <p:cNvPr id="13" name="Text 10"/>
          <p:cNvSpPr/>
          <p:nvPr/>
        </p:nvSpPr>
        <p:spPr>
          <a:xfrm>
            <a:off x="1765300" y="12917760"/>
            <a:ext cx="10278533" cy="118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820"/>
              </a:lnSpc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Those with GI tract issues;</a:t>
            </a:r>
            <a:endParaRPr lang="en-US" sz="4600" dirty="0"/>
          </a:p>
        </p:txBody>
      </p:sp>
      <p:sp>
        <p:nvSpPr>
          <p:cNvPr id="14" name="Text 11"/>
          <p:cNvSpPr/>
          <p:nvPr/>
        </p:nvSpPr>
        <p:spPr>
          <a:xfrm>
            <a:off x="1765300" y="18674289"/>
            <a:ext cx="10278533" cy="1680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Those with metabolic conditions </a:t>
            </a:r>
            <a:br>
              <a:rPr lang="ru-RU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(e.g., diabetes);</a:t>
            </a:r>
            <a:endParaRPr lang="en-US" sz="4600" dirty="0"/>
          </a:p>
        </p:txBody>
      </p:sp>
      <p:sp>
        <p:nvSpPr>
          <p:cNvPr id="16" name="Text 13"/>
          <p:cNvSpPr/>
          <p:nvPr/>
        </p:nvSpPr>
        <p:spPr>
          <a:xfrm>
            <a:off x="1765300" y="16893574"/>
            <a:ext cx="7548033" cy="1680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Individuals  under high levels of physical or mental stress;</a:t>
            </a:r>
            <a:endParaRPr lang="en-US" sz="4600" dirty="0"/>
          </a:p>
        </p:txBody>
      </p:sp>
      <p:sp>
        <p:nvSpPr>
          <p:cNvPr id="17" name="Text 14"/>
          <p:cNvSpPr/>
          <p:nvPr/>
        </p:nvSpPr>
        <p:spPr>
          <a:xfrm>
            <a:off x="1765300" y="20458270"/>
            <a:ext cx="10278533" cy="118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Individuals  with lifestyle factors </a:t>
            </a:r>
            <a:br>
              <a:rPr lang="ru-RU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(e.g., smoking)</a:t>
            </a:r>
            <a:endParaRPr lang="en-US" sz="4600" dirty="0"/>
          </a:p>
        </p:txBody>
      </p:sp>
      <p:sp>
        <p:nvSpPr>
          <p:cNvPr id="19" name="Text 12"/>
          <p:cNvSpPr/>
          <p:nvPr/>
        </p:nvSpPr>
        <p:spPr>
          <a:xfrm>
            <a:off x="1765300" y="14349989"/>
            <a:ext cx="9580033" cy="1680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FFFFFF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Those  using certain medications (e.g., oral contraceptives, including combination oral contraceptives)</a:t>
            </a:r>
            <a:endParaRPr lang="en-US" sz="4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3149994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016000" y="1905238"/>
            <a:ext cx="12071414" cy="175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Vegetarians &amp; Vegans</a:t>
            </a:r>
            <a:endParaRPr lang="en-US" sz="9000" dirty="0"/>
          </a:p>
        </p:txBody>
      </p:sp>
      <p:sp>
        <p:nvSpPr>
          <p:cNvPr id="4" name="Text 2"/>
          <p:cNvSpPr/>
          <p:nvPr/>
        </p:nvSpPr>
        <p:spPr>
          <a:xfrm>
            <a:off x="1016000" y="3531041"/>
            <a:ext cx="11885148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may be at risk for inadequate vitamin B intake.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1003300" y="5561708"/>
            <a:ext cx="11885148" cy="629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For those who do not consume enough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animal products, it is especially important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to monitor vitamin B12 levels, as it is mostly found in animal-based foods and not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naturally in plant-based foods.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Dietary supplements can help maintain adequate B vitamin levels.</a:t>
            </a:r>
            <a:endParaRPr lang="en-US" sz="4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716000" cy="24384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1016000" y="1905238"/>
            <a:ext cx="11690414" cy="3149994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825500" y="1905238"/>
            <a:ext cx="12071414" cy="175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800"/>
              </a:lnSpc>
              <a:buNone/>
            </a:pPr>
            <a:r>
              <a:rPr lang="en-US" sz="90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B-Prime Direct </a:t>
            </a:r>
            <a:endParaRPr lang="en-US" sz="9000" dirty="0"/>
          </a:p>
        </p:txBody>
      </p:sp>
      <p:sp>
        <p:nvSpPr>
          <p:cNvPr id="4" name="Text 2"/>
          <p:cNvSpPr/>
          <p:nvPr/>
        </p:nvSpPr>
        <p:spPr>
          <a:xfrm>
            <a:off x="918633" y="3531041"/>
            <a:ext cx="11885148" cy="1718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10 B vitamins in a modern, </a:t>
            </a:r>
            <a:b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</a:br>
            <a:r>
              <a:rPr lang="en-US" sz="4600" dirty="0">
                <a:solidFill>
                  <a:srgbClr val="000000">
                    <a:alpha val="100000"/>
                  </a:srgbClr>
                </a:solidFill>
                <a:latin typeface="Suisse Int'l Light" pitchFamily="34" charset="0"/>
                <a:ea typeface="Suisse Int'l Light" pitchFamily="34" charset="-122"/>
                <a:cs typeface="Suisse Int'l Light" pitchFamily="34" charset="-120"/>
              </a:rPr>
              <a:t>bioavailable form</a:t>
            </a:r>
            <a:endParaRPr lang="en-US" sz="4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429C1-9D83-FABD-0BB2-D380C29F3DA7}"/>
              </a:ext>
            </a:extLst>
          </p:cNvPr>
          <p:cNvSpPr txBox="1"/>
          <p:nvPr/>
        </p:nvSpPr>
        <p:spPr>
          <a:xfrm>
            <a:off x="797983" y="23025100"/>
            <a:ext cx="1212003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These statements have not been evaluated by the Food and Drug Administration.  This product is not intended to diagnose, prevent, treat, cure, or prevent any disease.</a:t>
            </a:r>
            <a:endParaRPr lang="es-AR" dirty="0">
              <a:solidFill>
                <a:schemeClr val="bg1"/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1115</Words>
  <Application>Microsoft Office PowerPoint</Application>
  <PresentationFormat>Custom</PresentationFormat>
  <Paragraphs>172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Suisse Int'l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Cullen</cp:lastModifiedBy>
  <cp:revision>19</cp:revision>
  <dcterms:created xsi:type="dcterms:W3CDTF">2025-01-16T13:06:33Z</dcterms:created>
  <dcterms:modified xsi:type="dcterms:W3CDTF">2025-02-28T07:42:05Z</dcterms:modified>
</cp:coreProperties>
</file>