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21"/>
  </p:notesMasterIdLst>
  <p:handoutMasterIdLst>
    <p:handoutMasterId r:id="rId22"/>
  </p:handoutMasterIdLst>
  <p:sldIdLst>
    <p:sldId id="298" r:id="rId2"/>
    <p:sldId id="299" r:id="rId3"/>
    <p:sldId id="300" r:id="rId4"/>
    <p:sldId id="301" r:id="rId5"/>
    <p:sldId id="302" r:id="rId6"/>
    <p:sldId id="303" r:id="rId7"/>
    <p:sldId id="304" r:id="rId8"/>
    <p:sldId id="305" r:id="rId9"/>
    <p:sldId id="306" r:id="rId10"/>
    <p:sldId id="307" r:id="rId11"/>
    <p:sldId id="309" r:id="rId12"/>
    <p:sldId id="310" r:id="rId13"/>
    <p:sldId id="311" r:id="rId14"/>
    <p:sldId id="312" r:id="rId15"/>
    <p:sldId id="313" r:id="rId16"/>
    <p:sldId id="314" r:id="rId17"/>
    <p:sldId id="315" r:id="rId18"/>
    <p:sldId id="316" r:id="rId19"/>
    <p:sldId id="317" r:id="rId20"/>
  </p:sldIdLst>
  <p:sldSz cx="9144000" cy="5143500" type="screen16x9"/>
  <p:notesSz cx="6858000" cy="9144000"/>
  <p:embeddedFontLst>
    <p:embeddedFont>
      <p:font typeface="Raleway" panose="020B0604020202020204" charset="-52"/>
      <p:regular r:id="rId23"/>
      <p:bold r:id="rId24"/>
      <p:italic r:id="rId25"/>
      <p:boldItalic r:id="rId26"/>
    </p:embeddedFont>
    <p:embeddedFont>
      <p:font typeface="Calibri Light" panose="020F0302020204030204" pitchFamily="34" charset="0"/>
      <p:regular r:id="rId27"/>
      <p:italic r:id="rId28"/>
    </p:embeddedFont>
    <p:embeddedFont>
      <p:font typeface="Raleway Light" panose="020B0604020202020204" charset="-52"/>
      <p:regular r:id="rId29"/>
      <p:italic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C591"/>
    <a:srgbClr val="CFA803"/>
    <a:srgbClr val="DAC493"/>
    <a:srgbClr val="4DBA77"/>
    <a:srgbClr val="FF9900"/>
    <a:srgbClr val="008000"/>
    <a:srgbClr val="58B46A"/>
    <a:srgbClr val="FFCC00"/>
    <a:srgbClr val="F2C50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54151" autoAdjust="0"/>
  </p:normalViewPr>
  <p:slideViewPr>
    <p:cSldViewPr snapToGrid="0" snapToObjects="1">
      <p:cViewPr varScale="1">
        <p:scale>
          <a:sx n="63" d="100"/>
          <a:sy n="63" d="100"/>
        </p:scale>
        <p:origin x="1939" y="3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8" d="100"/>
        <a:sy n="98" d="100"/>
      </p:scale>
      <p:origin x="0" y="-44154"/>
    </p:cViewPr>
  </p:sorterViewPr>
  <p:notesViewPr>
    <p:cSldViewPr snapToGrid="0" snapToObjects="1">
      <p:cViewPr varScale="1">
        <p:scale>
          <a:sx n="97" d="100"/>
          <a:sy n="97" d="100"/>
        </p:scale>
        <p:origin x="381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54"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1048955"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0A83A8-2E45-0548-B3C9-C096518BCF82}" type="datetimeFigureOut">
              <a:rPr lang="en-US" smtClean="0"/>
              <a:pPr/>
              <a:t>10/27/2024</a:t>
            </a:fld>
            <a:endParaRPr lang="en-US" dirty="0"/>
          </a:p>
        </p:txBody>
      </p:sp>
      <p:sp>
        <p:nvSpPr>
          <p:cNvPr id="1048956"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1048957"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5028E8-0986-2C48-A24F-782A77C255B6}"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4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1048949"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94DD2-0DDA-C24C-A772-AE987C62F897}" type="datetimeFigureOut">
              <a:rPr lang="en-US" smtClean="0"/>
              <a:pPr/>
              <a:t>10/27/2024</a:t>
            </a:fld>
            <a:endParaRPr lang="en-US" dirty="0"/>
          </a:p>
        </p:txBody>
      </p:sp>
      <p:sp>
        <p:nvSpPr>
          <p:cNvPr id="1048950"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48951"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52"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1048953"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4DC8D-BEC2-D34A-81E1-6AC3BD4AB132}" type="slidenum">
              <a:rPr lang="en-US" smtClean="0"/>
              <a:pPr/>
              <a:t>‹#›</a:t>
            </a:fld>
            <a:endParaRPr lang="en-US" dirty="0"/>
          </a:p>
        </p:txBody>
      </p:sp>
    </p:spTree>
    <p:extLst>
      <p:ext uri="{BB962C8B-B14F-4D97-AF65-F5344CB8AC3E}">
        <p14:creationId xmlns:p14="http://schemas.microsoft.com/office/powerpoint/2010/main" val="37486422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Образ слайда 1"/>
          <p:cNvSpPr>
            <a:spLocks noGrp="1" noRot="1" noChangeAspect="1"/>
          </p:cNvSpPr>
          <p:nvPr>
            <p:ph type="sldImg"/>
          </p:nvPr>
        </p:nvSpPr>
        <p:spPr/>
      </p:sp>
      <p:sp>
        <p:nvSpPr>
          <p:cNvPr id="1048589" name="Заметки 2"/>
          <p:cNvSpPr>
            <a:spLocks noGrp="1"/>
          </p:cNvSpPr>
          <p:nvPr>
            <p:ph type="body" idx="1"/>
          </p:nvPr>
        </p:nvSpPr>
        <p:spPr/>
        <p:txBody>
          <a:bodyPr/>
          <a:lstStyle/>
          <a:p>
            <a:endParaRPr lang="ru-RU" dirty="0"/>
          </a:p>
        </p:txBody>
      </p:sp>
      <p:sp>
        <p:nvSpPr>
          <p:cNvPr id="1048590" name="Номер слайда 3"/>
          <p:cNvSpPr>
            <a:spLocks noGrp="1"/>
          </p:cNvSpPr>
          <p:nvPr>
            <p:ph type="sldNum" sz="quarter" idx="10"/>
          </p:nvPr>
        </p:nvSpPr>
        <p:spPr/>
        <p:txBody>
          <a:bodyPr/>
          <a:lstStyle/>
          <a:p>
            <a:fld id="{3624DC8D-BEC2-D34A-81E1-6AC3BD4AB132}" type="slidenum">
              <a:rPr lang="en-US" smtClean="0"/>
              <a:pPr/>
              <a:t>1</a:t>
            </a:fld>
            <a:endParaRPr lang="en-US" dirty="0"/>
          </a:p>
        </p:txBody>
      </p:sp>
    </p:spTree>
    <p:extLst>
      <p:ext uri="{BB962C8B-B14F-4D97-AF65-F5344CB8AC3E}">
        <p14:creationId xmlns:p14="http://schemas.microsoft.com/office/powerpoint/2010/main" val="3168104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Образ слайда 1"/>
          <p:cNvSpPr>
            <a:spLocks noGrp="1" noRot="1" noChangeAspect="1"/>
          </p:cNvSpPr>
          <p:nvPr>
            <p:ph type="sldImg"/>
          </p:nvPr>
        </p:nvSpPr>
        <p:spPr/>
      </p:sp>
      <p:sp>
        <p:nvSpPr>
          <p:cNvPr id="104864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Thus, many habits of modern life contribute to a deficiency of B vitamins.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For instance, during the day, a person may be engaged in demanding intellectual work in an office, occasionally relying on a cup of coffee for a boost. In the evening, they may go to the gym or for a run, energizing themselves with an energy drink beforehand.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Another way to cope with stress is through the consumption of alcohol and cigarettes, which is also quite common.</a:t>
            </a:r>
          </a:p>
          <a:p>
            <a:endParaRPr lang="uk-UA" sz="1200" b="0" i="0" u="none" strike="noStrike" kern="1200" baseline="0" noProof="0" dirty="0">
              <a:solidFill>
                <a:schemeClr val="tx1"/>
              </a:solidFill>
              <a:latin typeface="+mn-lt"/>
              <a:ea typeface="+mn-ea"/>
              <a:cs typeface="+mn-cs"/>
            </a:endParaRPr>
          </a:p>
          <a:p>
            <a:endParaRPr lang="uk-UA" sz="1200" b="0" i="0" u="none" strike="noStrike" kern="1200" baseline="0" noProof="0" dirty="0">
              <a:solidFill>
                <a:schemeClr val="tx1"/>
              </a:solidFill>
              <a:latin typeface="+mn-lt"/>
              <a:ea typeface="+mn-ea"/>
              <a:cs typeface="+mn-cs"/>
            </a:endParaRPr>
          </a:p>
        </p:txBody>
      </p:sp>
      <p:sp>
        <p:nvSpPr>
          <p:cNvPr id="1048644" name="Номер слайда 3"/>
          <p:cNvSpPr>
            <a:spLocks noGrp="1"/>
          </p:cNvSpPr>
          <p:nvPr>
            <p:ph type="sldNum" sz="quarter" idx="10"/>
          </p:nvPr>
        </p:nvSpPr>
        <p:spPr/>
        <p:txBody>
          <a:bodyPr/>
          <a:lstStyle/>
          <a:p>
            <a:fld id="{3624DC8D-BEC2-D34A-81E1-6AC3BD4AB132}" type="slidenum">
              <a:rPr lang="en-US" smtClean="0"/>
              <a:pPr/>
              <a:t>10</a:t>
            </a:fld>
            <a:endParaRPr lang="en-US" dirty="0"/>
          </a:p>
        </p:txBody>
      </p:sp>
    </p:spTree>
    <p:extLst>
      <p:ext uri="{BB962C8B-B14F-4D97-AF65-F5344CB8AC3E}">
        <p14:creationId xmlns:p14="http://schemas.microsoft.com/office/powerpoint/2010/main" val="298332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Образ слайда 1"/>
          <p:cNvSpPr>
            <a:spLocks noGrp="1" noRot="1" noChangeAspect="1"/>
          </p:cNvSpPr>
          <p:nvPr>
            <p:ph type="sldImg"/>
          </p:nvPr>
        </p:nvSpPr>
        <p:spPr/>
      </p:sp>
      <p:sp>
        <p:nvSpPr>
          <p:cNvPr id="1048651" name="Заметки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pPr>
            <a:endParaRPr lang="ru-RU" sz="10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pPr>
            <a:endParaRPr lang="ru-RU" sz="10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pPr>
            <a:r>
              <a:rPr lang="ru-RU" sz="1000" b="0" kern="1200" dirty="0">
                <a:solidFill>
                  <a:schemeClr val="tx1"/>
                </a:solidFill>
                <a:effectLst/>
                <a:latin typeface="+mn-lt"/>
                <a:ea typeface="+mn-ea"/>
                <a:cs typeface="+mn-cs"/>
              </a:rPr>
              <a:t/>
            </a:r>
            <a:br>
              <a:rPr lang="ru-RU" sz="1000" b="0" kern="1200" dirty="0">
                <a:solidFill>
                  <a:schemeClr val="tx1"/>
                </a:solidFill>
                <a:effectLst/>
                <a:latin typeface="+mn-lt"/>
                <a:ea typeface="+mn-ea"/>
                <a:cs typeface="+mn-cs"/>
              </a:rPr>
            </a:br>
            <a:endParaRPr lang="ru-RU" sz="1000" b="1" kern="1200" dirty="0">
              <a:solidFill>
                <a:schemeClr val="tx1"/>
              </a:solidFill>
              <a:effectLst/>
              <a:latin typeface="+mn-lt"/>
              <a:ea typeface="+mn-ea"/>
              <a:cs typeface="+mn-cs"/>
            </a:endParaRPr>
          </a:p>
          <a:p>
            <a:endParaRPr lang="ru-RU" sz="1000" b="0" i="0" u="none" strike="noStrike" kern="1200" baseline="0" dirty="0">
              <a:solidFill>
                <a:schemeClr val="tx1"/>
              </a:solidFill>
              <a:latin typeface="+mn-lt"/>
              <a:ea typeface="+mn-ea"/>
              <a:cs typeface="+mn-cs"/>
            </a:endParaRPr>
          </a:p>
          <a:p>
            <a:endParaRPr lang="ru-RU" sz="1000" b="0" i="0" u="none" strike="noStrike" kern="1200" baseline="0" dirty="0">
              <a:solidFill>
                <a:schemeClr val="tx1"/>
              </a:solidFill>
              <a:latin typeface="+mn-lt"/>
              <a:ea typeface="+mn-ea"/>
              <a:cs typeface="+mn-cs"/>
            </a:endParaRPr>
          </a:p>
        </p:txBody>
      </p:sp>
      <p:sp>
        <p:nvSpPr>
          <p:cNvPr id="1048652" name="Номер слайда 3"/>
          <p:cNvSpPr>
            <a:spLocks noGrp="1"/>
          </p:cNvSpPr>
          <p:nvPr>
            <p:ph type="sldNum" sz="quarter" idx="10"/>
          </p:nvPr>
        </p:nvSpPr>
        <p:spPr/>
        <p:txBody>
          <a:bodyPr/>
          <a:lstStyle/>
          <a:p>
            <a:fld id="{3624DC8D-BEC2-D34A-81E1-6AC3BD4AB132}" type="slidenum">
              <a:rPr lang="en-US" smtClean="0"/>
              <a:pPr/>
              <a:t>11</a:t>
            </a:fld>
            <a:endParaRPr lang="en-US" dirty="0"/>
          </a:p>
        </p:txBody>
      </p:sp>
    </p:spTree>
    <p:extLst>
      <p:ext uri="{BB962C8B-B14F-4D97-AF65-F5344CB8AC3E}">
        <p14:creationId xmlns:p14="http://schemas.microsoft.com/office/powerpoint/2010/main" val="359580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Образ слайда 1"/>
          <p:cNvSpPr>
            <a:spLocks noGrp="1" noRot="1" noChangeAspect="1"/>
          </p:cNvSpPr>
          <p:nvPr>
            <p:ph type="sldImg"/>
          </p:nvPr>
        </p:nvSpPr>
        <p:spPr/>
      </p:sp>
      <p:sp>
        <p:nvSpPr>
          <p:cNvPr id="1048658"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 prevent a deficiency of B-vitamins, it is advisable to take them as a supplement in the form of a complex.</a:t>
            </a:r>
            <a:endParaRPr lang="uk-UA" sz="1000" baseline="0" noProof="0" dirty="0"/>
          </a:p>
        </p:txBody>
      </p:sp>
      <p:sp>
        <p:nvSpPr>
          <p:cNvPr id="1048659" name="Номер слайда 3"/>
          <p:cNvSpPr>
            <a:spLocks noGrp="1"/>
          </p:cNvSpPr>
          <p:nvPr>
            <p:ph type="sldNum" sz="quarter" idx="10"/>
          </p:nvPr>
        </p:nvSpPr>
        <p:spPr/>
        <p:txBody>
          <a:bodyPr/>
          <a:lstStyle/>
          <a:p>
            <a:fld id="{3624DC8D-BEC2-D34A-81E1-6AC3BD4AB132}" type="slidenum">
              <a:rPr lang="en-US" smtClean="0"/>
              <a:pPr/>
              <a:t>12</a:t>
            </a:fld>
            <a:endParaRPr lang="en-US" dirty="0"/>
          </a:p>
        </p:txBody>
      </p:sp>
    </p:spTree>
    <p:extLst>
      <p:ext uri="{BB962C8B-B14F-4D97-AF65-F5344CB8AC3E}">
        <p14:creationId xmlns:p14="http://schemas.microsoft.com/office/powerpoint/2010/main" val="580153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Образ слайда 1"/>
          <p:cNvSpPr>
            <a:spLocks noGrp="1" noRot="1" noChangeAspect="1"/>
          </p:cNvSpPr>
          <p:nvPr>
            <p:ph type="sldImg"/>
          </p:nvPr>
        </p:nvSpPr>
        <p:spPr/>
      </p:sp>
      <p:sp>
        <p:nvSpPr>
          <p:cNvPr id="1048666" name="Заметки 2"/>
          <p:cNvSpPr>
            <a:spLocks noGrp="1"/>
          </p:cNvSpPr>
          <p:nvPr>
            <p:ph type="body" idx="1"/>
          </p:nvPr>
        </p:nvSpPr>
        <p:spPr/>
        <p:txBody>
          <a:bodyPr/>
          <a:lstStyle/>
          <a:p>
            <a:endParaRPr lang="ru-RU" baseline="0" dirty="0"/>
          </a:p>
        </p:txBody>
      </p:sp>
      <p:sp>
        <p:nvSpPr>
          <p:cNvPr id="1048667" name="Номер слайда 3"/>
          <p:cNvSpPr>
            <a:spLocks noGrp="1"/>
          </p:cNvSpPr>
          <p:nvPr>
            <p:ph type="sldNum" sz="quarter" idx="10"/>
          </p:nvPr>
        </p:nvSpPr>
        <p:spPr/>
        <p:txBody>
          <a:bodyPr/>
          <a:lstStyle/>
          <a:p>
            <a:fld id="{3624DC8D-BEC2-D34A-81E1-6AC3BD4AB132}" type="slidenum">
              <a:rPr lang="en-US" smtClean="0"/>
              <a:pPr/>
              <a:t>13</a:t>
            </a:fld>
            <a:endParaRPr lang="en-US" dirty="0"/>
          </a:p>
        </p:txBody>
      </p:sp>
    </p:spTree>
    <p:extLst>
      <p:ext uri="{BB962C8B-B14F-4D97-AF65-F5344CB8AC3E}">
        <p14:creationId xmlns:p14="http://schemas.microsoft.com/office/powerpoint/2010/main" val="2315466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Образ слайда 1"/>
          <p:cNvSpPr>
            <a:spLocks noGrp="1" noRot="1" noChangeAspect="1"/>
          </p:cNvSpPr>
          <p:nvPr>
            <p:ph type="sldImg"/>
          </p:nvPr>
        </p:nvSpPr>
        <p:spPr/>
      </p:sp>
      <p:sp>
        <p:nvSpPr>
          <p:cNvPr id="1048676" name="Заметки 2"/>
          <p:cNvSpPr>
            <a:spLocks noGrp="1"/>
          </p:cNvSpPr>
          <p:nvPr>
            <p:ph type="body" idx="1"/>
          </p:nvPr>
        </p:nvSpPr>
        <p:spPr/>
        <p:txBody>
          <a:bodyPr/>
          <a:lstStyle/>
          <a:p>
            <a:r>
              <a:rPr lang="en-US" sz="1200" b="1" i="0" kern="1200" dirty="0" smtClean="0">
                <a:solidFill>
                  <a:schemeClr val="tx1"/>
                </a:solidFill>
                <a:effectLst/>
                <a:latin typeface="+mn-lt"/>
                <a:ea typeface="+mn-ea"/>
                <a:cs typeface="+mn-cs"/>
              </a:rPr>
              <a:t>Vitamin B1 (thiamine) </a:t>
            </a:r>
            <a:r>
              <a:rPr lang="en-US" sz="1200" b="0" i="0" kern="1200" dirty="0" smtClean="0">
                <a:solidFill>
                  <a:schemeClr val="tx1"/>
                </a:solidFill>
                <a:effectLst/>
                <a:latin typeface="+mn-lt"/>
                <a:ea typeface="+mn-ea"/>
                <a:cs typeface="+mn-cs"/>
              </a:rPr>
              <a:t>actively participates in the regulation of cellular metabolism and is involved in the metabolism of carbohydrates, amino acids, and protein assimilation. It is necessary for the conversion of carbohydrates into energy. It is important for the normal functioning of the central nervous system (participates in the biosynthesis of acetylcholine, a neurotransmitter responsible for impulse transmission in the central nervous system). The intake of thiamine improves cognitive functions, particularly memory and alertness, prevents aging of brain cells, and helps stabilize emotional well-being.</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Vitamin B2 (riboflavin) </a:t>
            </a:r>
            <a:r>
              <a:rPr lang="en-US" sz="1200" b="0" i="0" kern="1200" dirty="0" smtClean="0">
                <a:solidFill>
                  <a:schemeClr val="tx1"/>
                </a:solidFill>
                <a:effectLst/>
                <a:latin typeface="+mn-lt"/>
                <a:ea typeface="+mn-ea"/>
                <a:cs typeface="+mn-cs"/>
              </a:rPr>
              <a:t>is needed for efficient energy production. It participates in protein, carbohydrate, and lipid metabolism, as well as in the synthesis of ATP (adenosine triphosphate) molecules, the "fuel of life." It supports eye health (helps protect the retina from harmful UV radiation, enhances visual acuity and perception of color and light). It is involved in the synthesis of nerve cells and positively affects the condition of the liver, skin, hair, nails, and mucous membranes. It improves blood formation (necessary for the proper absorption of iron and participates in the processes of formation and maturation of erythrocytes).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Vitamin B3 (niacin) </a:t>
            </a:r>
            <a:r>
              <a:rPr lang="en-US" sz="1200" b="0" i="0" kern="1200" dirty="0" smtClean="0">
                <a:solidFill>
                  <a:schemeClr val="tx1"/>
                </a:solidFill>
                <a:effectLst/>
                <a:latin typeface="+mn-lt"/>
                <a:ea typeface="+mn-ea"/>
                <a:cs typeface="+mn-cs"/>
              </a:rPr>
              <a:t>is also important for maintaining normal metabolism and energy exchange. In addition, it helps control cholesterol levels in the body, preventing the formation of atherosclerotic plaques on the walls of blood vessels. It has a mild sedative effect and helps improve mental well-being in cases of anxiety, apathy, and stress.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Vitamin B5 (pantothenic acid) </a:t>
            </a:r>
            <a:r>
              <a:rPr lang="en-US" sz="1200" b="0" i="0" kern="1200" dirty="0" smtClean="0">
                <a:solidFill>
                  <a:schemeClr val="tx1"/>
                </a:solidFill>
                <a:effectLst/>
                <a:latin typeface="+mn-lt"/>
                <a:ea typeface="+mn-ea"/>
                <a:cs typeface="+mn-cs"/>
              </a:rPr>
              <a:t>contributes to the efficient functioning of the central nervous system (participates in the synthesis of neurotransmitters and mediators of the central nervous system). It strengthens the immune system, increases the body's resistance to infections (participates in the formation of antibodies). Pantothenic acid stimulates brain function, reduces scatter, forgetfulness, and mild depressive disorders. It is important for carbohydrate, protein, and lipid metabolism and improves overall tone and endurance.</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Vitamin B6 (pyridoxine), </a:t>
            </a:r>
            <a:r>
              <a:rPr lang="en-US" sz="1200" b="0" i="0" kern="1200" dirty="0" smtClean="0">
                <a:solidFill>
                  <a:schemeClr val="tx1"/>
                </a:solidFill>
                <a:effectLst/>
                <a:latin typeface="+mn-lt"/>
                <a:ea typeface="+mn-ea"/>
                <a:cs typeface="+mn-cs"/>
              </a:rPr>
              <a:t>together with folic acid and vitamin B12, helps maintain cardiovascular health. The intake of this vitamin has a positive effect on blood formation processes. Pyridoxine is involved in hormone synthesis and the formation of erythrocytes; it is necessary for the proper absorption of vitamin B12.</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Vitamin B7 (biotin) </a:t>
            </a:r>
            <a:r>
              <a:rPr lang="en-US" sz="1200" b="0" i="0" kern="1200" dirty="0" smtClean="0">
                <a:solidFill>
                  <a:schemeClr val="tx1"/>
                </a:solidFill>
                <a:effectLst/>
                <a:latin typeface="+mn-lt"/>
                <a:ea typeface="+mn-ea"/>
                <a:cs typeface="+mn-cs"/>
              </a:rPr>
              <a:t>is necessary for cell growth and division, as it participates in the synthesis of nucleic acid, which forms DNA and RNA. It is often called the "beauty vitamin" because it helps maintain the health of the skin, hair, and nails. Biotin is needed for the formation of keratin protein (the main structural material for hair) and the normal formation of hair follicles. It contains sulfur, which is necessary for collagen synthesis and thus maintains the elasticity and density of the skin.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Vitamin B9 (folate) </a:t>
            </a:r>
            <a:r>
              <a:rPr lang="en-US" sz="1200" b="0" i="0" kern="1200" dirty="0" smtClean="0">
                <a:solidFill>
                  <a:schemeClr val="tx1"/>
                </a:solidFill>
                <a:effectLst/>
                <a:latin typeface="+mn-lt"/>
                <a:ea typeface="+mn-ea"/>
                <a:cs typeface="+mn-cs"/>
              </a:rPr>
              <a:t>has a positive effect on the growth and development of all tissues, contributes to the normalization of immune and cardiovascular system function. Folic acid is involved in the synthesis of amino acids and enzymes, beneficially affects blood formation, helps normalize liver function and the digestive system as a whole. The bone marrow suffers most from a lack of folate.</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Vitamin B12 (cyanocobalamin) </a:t>
            </a:r>
            <a:r>
              <a:rPr lang="en-US" sz="1200" b="0" i="0" kern="1200" dirty="0" smtClean="0">
                <a:solidFill>
                  <a:schemeClr val="tx1"/>
                </a:solidFill>
                <a:effectLst/>
                <a:latin typeface="+mn-lt"/>
                <a:ea typeface="+mn-ea"/>
                <a:cs typeface="+mn-cs"/>
              </a:rPr>
              <a:t>is very important for the prevention of anemia. It increases energy levels, helps maintain the health of the nervous system, improves concentration, memory, and alertness. Its deficiency can lead to serious neurological disorders and anemia.</a:t>
            </a:r>
          </a:p>
          <a:p>
            <a:pPr marL="0" marR="0" indent="0" algn="l" defTabSz="457200" rtl="0" eaLnBrk="1" fontAlgn="auto" latinLnBrk="0" hangingPunct="1">
              <a:lnSpc>
                <a:spcPct val="100000"/>
              </a:lnSpc>
              <a:spcBef>
                <a:spcPts val="0"/>
              </a:spcBef>
              <a:spcAft>
                <a:spcPts val="0"/>
              </a:spcAft>
              <a:buClrTx/>
              <a:buSzTx/>
              <a:buFontTx/>
              <a:buNone/>
            </a:pPr>
            <a:endParaRPr lang="ru-RU"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pPr>
            <a:endParaRPr lang="ru-RU" sz="1200" kern="1200" baseline="0" dirty="0">
              <a:solidFill>
                <a:schemeClr val="tx1"/>
              </a:solidFill>
              <a:effectLst/>
              <a:latin typeface="+mn-lt"/>
              <a:ea typeface="+mn-ea"/>
              <a:cs typeface="+mn-cs"/>
            </a:endParaRPr>
          </a:p>
        </p:txBody>
      </p:sp>
      <p:sp>
        <p:nvSpPr>
          <p:cNvPr id="1048677" name="Номер слайда 3"/>
          <p:cNvSpPr>
            <a:spLocks noGrp="1"/>
          </p:cNvSpPr>
          <p:nvPr>
            <p:ph type="sldNum" sz="quarter" idx="10"/>
          </p:nvPr>
        </p:nvSpPr>
        <p:spPr/>
        <p:txBody>
          <a:bodyPr/>
          <a:lstStyle/>
          <a:p>
            <a:fld id="{3624DC8D-BEC2-D34A-81E1-6AC3BD4AB132}" type="slidenum">
              <a:rPr lang="en-US" smtClean="0"/>
              <a:pPr/>
              <a:t>14</a:t>
            </a:fld>
            <a:endParaRPr lang="en-US" dirty="0"/>
          </a:p>
        </p:txBody>
      </p:sp>
    </p:spTree>
    <p:extLst>
      <p:ext uri="{BB962C8B-B14F-4D97-AF65-F5344CB8AC3E}">
        <p14:creationId xmlns:p14="http://schemas.microsoft.com/office/powerpoint/2010/main" val="2672346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Образ слайда 1"/>
          <p:cNvSpPr>
            <a:spLocks noGrp="1" noRot="1" noChangeAspect="1"/>
          </p:cNvSpPr>
          <p:nvPr>
            <p:ph type="sldImg"/>
          </p:nvPr>
        </p:nvSpPr>
        <p:spPr/>
      </p:sp>
      <p:sp>
        <p:nvSpPr>
          <p:cNvPr id="1048682"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No artificial flavorings or enhancers - only natural lime.</a:t>
            </a:r>
          </a:p>
          <a:p>
            <a:r>
              <a:rPr lang="en-US" dirty="0" smtClean="0"/>
              <a:t/>
            </a:r>
            <a:br>
              <a:rPr lang="en-US" dirty="0" smtClean="0"/>
            </a:br>
            <a:endParaRPr lang="ru-RU" sz="1200" kern="1200" dirty="0">
              <a:solidFill>
                <a:schemeClr val="tx1"/>
              </a:solidFill>
              <a:effectLst/>
              <a:latin typeface="+mn-lt"/>
              <a:ea typeface="+mn-ea"/>
              <a:cs typeface="+mn-cs"/>
            </a:endParaRPr>
          </a:p>
        </p:txBody>
      </p:sp>
      <p:sp>
        <p:nvSpPr>
          <p:cNvPr id="1048683" name="Номер слайда 3"/>
          <p:cNvSpPr>
            <a:spLocks noGrp="1"/>
          </p:cNvSpPr>
          <p:nvPr>
            <p:ph type="sldNum" sz="quarter" idx="10"/>
          </p:nvPr>
        </p:nvSpPr>
        <p:spPr/>
        <p:txBody>
          <a:bodyPr/>
          <a:lstStyle/>
          <a:p>
            <a:fld id="{3624DC8D-BEC2-D34A-81E1-6AC3BD4AB132}" type="slidenum">
              <a:rPr lang="en-US" smtClean="0"/>
              <a:pPr/>
              <a:t>15</a:t>
            </a:fld>
            <a:endParaRPr lang="en-US" dirty="0"/>
          </a:p>
        </p:txBody>
      </p:sp>
    </p:spTree>
    <p:extLst>
      <p:ext uri="{BB962C8B-B14F-4D97-AF65-F5344CB8AC3E}">
        <p14:creationId xmlns:p14="http://schemas.microsoft.com/office/powerpoint/2010/main" val="95493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Образ слайда 1"/>
          <p:cNvSpPr>
            <a:spLocks noGrp="1" noRot="1" noChangeAspect="1"/>
          </p:cNvSpPr>
          <p:nvPr>
            <p:ph type="sldImg"/>
          </p:nvPr>
        </p:nvSpPr>
        <p:spPr/>
      </p:sp>
      <p:sp>
        <p:nvSpPr>
          <p:cNvPr id="1048688"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pPr>
            <a:r>
              <a:rPr lang="en-US" sz="1200" b="0" i="0" kern="1200" dirty="0" smtClean="0">
                <a:solidFill>
                  <a:schemeClr val="tx1"/>
                </a:solidFill>
                <a:effectLst/>
                <a:latin typeface="+mn-lt"/>
                <a:ea typeface="+mn-ea"/>
                <a:cs typeface="+mn-cs"/>
              </a:rPr>
              <a:t>The product also contains </a:t>
            </a:r>
            <a:r>
              <a:rPr lang="en-US" sz="1200" b="0" i="0" kern="1200" dirty="0" err="1" smtClean="0">
                <a:solidFill>
                  <a:schemeClr val="tx1"/>
                </a:solidFill>
                <a:effectLst/>
                <a:latin typeface="+mn-lt"/>
                <a:ea typeface="+mn-ea"/>
                <a:cs typeface="+mn-cs"/>
              </a:rPr>
              <a:t>steviol</a:t>
            </a:r>
            <a:r>
              <a:rPr lang="en-US" sz="1200" b="0" i="0" kern="1200" dirty="0" smtClean="0">
                <a:solidFill>
                  <a:schemeClr val="tx1"/>
                </a:solidFill>
                <a:effectLst/>
                <a:latin typeface="+mn-lt"/>
                <a:ea typeface="+mn-ea"/>
                <a:cs typeface="+mn-cs"/>
              </a:rPr>
              <a:t> glycoside - a natural dietary sweetener that is safe for diabetics. It is an extract from the leaves of the stevia plant ("sweet herb"), which is hundreds of times sweeter than sugar.</a:t>
            </a:r>
            <a:endParaRPr lang="ru-RU" sz="1200" kern="1200" dirty="0">
              <a:solidFill>
                <a:schemeClr val="tx1"/>
              </a:solidFill>
              <a:effectLst/>
              <a:latin typeface="+mn-lt"/>
              <a:ea typeface="+mn-ea"/>
              <a:cs typeface="+mn-cs"/>
            </a:endParaRPr>
          </a:p>
        </p:txBody>
      </p:sp>
      <p:sp>
        <p:nvSpPr>
          <p:cNvPr id="1048689" name="Номер слайда 3"/>
          <p:cNvSpPr>
            <a:spLocks noGrp="1"/>
          </p:cNvSpPr>
          <p:nvPr>
            <p:ph type="sldNum" sz="quarter" idx="10"/>
          </p:nvPr>
        </p:nvSpPr>
        <p:spPr/>
        <p:txBody>
          <a:bodyPr/>
          <a:lstStyle/>
          <a:p>
            <a:fld id="{3624DC8D-BEC2-D34A-81E1-6AC3BD4AB132}" type="slidenum">
              <a:rPr lang="en-US" smtClean="0"/>
              <a:pPr/>
              <a:t>16</a:t>
            </a:fld>
            <a:endParaRPr lang="en-US" dirty="0"/>
          </a:p>
        </p:txBody>
      </p:sp>
    </p:spTree>
    <p:extLst>
      <p:ext uri="{BB962C8B-B14F-4D97-AF65-F5344CB8AC3E}">
        <p14:creationId xmlns:p14="http://schemas.microsoft.com/office/powerpoint/2010/main" val="2238873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Образ слайда 1"/>
          <p:cNvSpPr>
            <a:spLocks noGrp="1" noRot="1" noChangeAspect="1"/>
          </p:cNvSpPr>
          <p:nvPr>
            <p:ph type="sldImg"/>
          </p:nvPr>
        </p:nvSpPr>
        <p:spPr/>
      </p:sp>
      <p:sp>
        <p:nvSpPr>
          <p:cNvPr id="104869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Chewable tablets do not require water to be taken, so they can be consumed at any time.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Moreover, they have a pleasant refreshing citrus flavor.</a:t>
            </a:r>
          </a:p>
          <a:p>
            <a:pPr marL="0" marR="0" indent="0" algn="l" defTabSz="457200" rtl="0" eaLnBrk="1" fontAlgn="auto" latinLnBrk="0" hangingPunct="1">
              <a:lnSpc>
                <a:spcPct val="100000"/>
              </a:lnSpc>
              <a:spcBef>
                <a:spcPts val="0"/>
              </a:spcBef>
              <a:spcAft>
                <a:spcPts val="0"/>
              </a:spcAft>
              <a:buClrTx/>
              <a:buSzTx/>
              <a:buFontTx/>
              <a:buNone/>
            </a:pPr>
            <a:endParaRPr lang="uk-UA" noProof="0" dirty="0"/>
          </a:p>
        </p:txBody>
      </p:sp>
      <p:sp>
        <p:nvSpPr>
          <p:cNvPr id="1048694" name="Номер слайда 3"/>
          <p:cNvSpPr>
            <a:spLocks noGrp="1"/>
          </p:cNvSpPr>
          <p:nvPr>
            <p:ph type="sldNum" sz="quarter" idx="10"/>
          </p:nvPr>
        </p:nvSpPr>
        <p:spPr/>
        <p:txBody>
          <a:bodyPr/>
          <a:lstStyle/>
          <a:p>
            <a:fld id="{3624DC8D-BEC2-D34A-81E1-6AC3BD4AB132}" type="slidenum">
              <a:rPr lang="en-US" smtClean="0"/>
              <a:pPr/>
              <a:t>17</a:t>
            </a:fld>
            <a:endParaRPr lang="en-US" dirty="0"/>
          </a:p>
        </p:txBody>
      </p:sp>
    </p:spTree>
    <p:extLst>
      <p:ext uri="{BB962C8B-B14F-4D97-AF65-F5344CB8AC3E}">
        <p14:creationId xmlns:p14="http://schemas.microsoft.com/office/powerpoint/2010/main" val="53243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Образ слайда 1"/>
          <p:cNvSpPr>
            <a:spLocks noGrp="1" noRot="1" noChangeAspect="1"/>
          </p:cNvSpPr>
          <p:nvPr>
            <p:ph type="sldImg"/>
          </p:nvPr>
        </p:nvSpPr>
        <p:spPr/>
      </p:sp>
      <p:sp>
        <p:nvSpPr>
          <p:cNvPr id="1048700" name="Заметки 2"/>
          <p:cNvSpPr>
            <a:spLocks noGrp="1"/>
          </p:cNvSpPr>
          <p:nvPr>
            <p:ph type="body" idx="1"/>
          </p:nvPr>
        </p:nvSpPr>
        <p:spPr/>
        <p:txBody>
          <a:bodyPr/>
          <a:lstStyle/>
          <a:p>
            <a:pPr lvl="0"/>
            <a:endParaRPr lang="ru-RU" sz="1200" kern="1200" dirty="0">
              <a:solidFill>
                <a:schemeClr val="tx1"/>
              </a:solidFill>
              <a:effectLst/>
              <a:latin typeface="+mn-lt"/>
              <a:ea typeface="+mn-ea"/>
              <a:cs typeface="+mn-cs"/>
            </a:endParaRPr>
          </a:p>
          <a:p>
            <a:endParaRPr lang="ru-RU" sz="1200" b="0" i="0" kern="1200" dirty="0">
              <a:solidFill>
                <a:schemeClr val="tx1"/>
              </a:solidFill>
              <a:effectLst/>
              <a:latin typeface="+mn-lt"/>
              <a:ea typeface="+mn-ea"/>
              <a:cs typeface="+mn-cs"/>
            </a:endParaRPr>
          </a:p>
        </p:txBody>
      </p:sp>
      <p:sp>
        <p:nvSpPr>
          <p:cNvPr id="1048701" name="Номер слайда 3"/>
          <p:cNvSpPr>
            <a:spLocks noGrp="1"/>
          </p:cNvSpPr>
          <p:nvPr>
            <p:ph type="sldNum" sz="quarter" idx="10"/>
          </p:nvPr>
        </p:nvSpPr>
        <p:spPr/>
        <p:txBody>
          <a:bodyPr/>
          <a:lstStyle/>
          <a:p>
            <a:fld id="{3624DC8D-BEC2-D34A-81E1-6AC3BD4AB132}" type="slidenum">
              <a:rPr lang="en-US" smtClean="0"/>
              <a:pPr/>
              <a:t>18</a:t>
            </a:fld>
            <a:endParaRPr lang="en-US" dirty="0"/>
          </a:p>
        </p:txBody>
      </p:sp>
    </p:spTree>
    <p:extLst>
      <p:ext uri="{BB962C8B-B14F-4D97-AF65-F5344CB8AC3E}">
        <p14:creationId xmlns:p14="http://schemas.microsoft.com/office/powerpoint/2010/main" val="2772442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Образ слайда 1"/>
          <p:cNvSpPr>
            <a:spLocks noGrp="1" noRot="1" noChangeAspect="1"/>
          </p:cNvSpPr>
          <p:nvPr>
            <p:ph type="sldImg"/>
          </p:nvPr>
        </p:nvSpPr>
        <p:spPr/>
      </p:sp>
      <p:sp>
        <p:nvSpPr>
          <p:cNvPr id="1048709" name="Заметки 2"/>
          <p:cNvSpPr>
            <a:spLocks noGrp="1"/>
          </p:cNvSpPr>
          <p:nvPr>
            <p:ph type="body" idx="1"/>
          </p:nvPr>
        </p:nvSpPr>
        <p:spPr/>
        <p:txBody>
          <a:bodyPr/>
          <a:lstStyle/>
          <a:p>
            <a:endParaRPr lang="ru-RU" baseline="0" dirty="0"/>
          </a:p>
        </p:txBody>
      </p:sp>
      <p:sp>
        <p:nvSpPr>
          <p:cNvPr id="1048710" name="Номер слайда 3"/>
          <p:cNvSpPr>
            <a:spLocks noGrp="1"/>
          </p:cNvSpPr>
          <p:nvPr>
            <p:ph type="sldNum" sz="quarter" idx="10"/>
          </p:nvPr>
        </p:nvSpPr>
        <p:spPr/>
        <p:txBody>
          <a:bodyPr/>
          <a:lstStyle/>
          <a:p>
            <a:fld id="{3624DC8D-BEC2-D34A-81E1-6AC3BD4AB132}" type="slidenum">
              <a:rPr lang="en-US" smtClean="0"/>
              <a:pPr/>
              <a:t>19</a:t>
            </a:fld>
            <a:endParaRPr lang="en-US" dirty="0"/>
          </a:p>
        </p:txBody>
      </p:sp>
    </p:spTree>
    <p:extLst>
      <p:ext uri="{BB962C8B-B14F-4D97-AF65-F5344CB8AC3E}">
        <p14:creationId xmlns:p14="http://schemas.microsoft.com/office/powerpoint/2010/main" val="398545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Образ слайда 1"/>
          <p:cNvSpPr>
            <a:spLocks noGrp="1" noRot="1" noChangeAspect="1"/>
          </p:cNvSpPr>
          <p:nvPr>
            <p:ph type="sldImg"/>
          </p:nvPr>
        </p:nvSpPr>
        <p:spPr/>
      </p:sp>
      <p:sp>
        <p:nvSpPr>
          <p:cNvPr id="1048595"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Vitamin B is not a single vitamin but a whole group of substances that contain nitrogen in their molecular structure. The vitamins in this group are designated by a number (B1, B2, and so on), but they also have their own names, such as folic acid (B9), niacin (B3), riboflavin (B2), and so 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Overall, B vitamins in the body are responsible for energy metabolism and the health of the nervous system. They are also important for the cardiovascular system, blood formation, and the health of the skin, hair, and nails.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Interestingly, the first part of the word "vitamin" (vita) in Latin means "life," and the second part (amine) refers to a nitrogen-containing substance (i.e., vitamin B itself).</a:t>
            </a:r>
          </a:p>
          <a:p>
            <a:pPr marL="0" marR="0" indent="0" algn="l" defTabSz="457200" rtl="0" eaLnBrk="1" fontAlgn="auto" latinLnBrk="0" hangingPunct="1">
              <a:lnSpc>
                <a:spcPct val="100000"/>
              </a:lnSpc>
              <a:spcBef>
                <a:spcPts val="0"/>
              </a:spcBef>
              <a:spcAft>
                <a:spcPts val="0"/>
              </a:spcAft>
              <a:buClrTx/>
              <a:buSzTx/>
              <a:buFontTx/>
              <a:buNone/>
            </a:pPr>
            <a:endParaRPr lang="uk-UA" sz="1000" b="1" baseline="0" noProof="0" dirty="0"/>
          </a:p>
        </p:txBody>
      </p:sp>
      <p:sp>
        <p:nvSpPr>
          <p:cNvPr id="1048596" name="Номер слайда 3"/>
          <p:cNvSpPr>
            <a:spLocks noGrp="1"/>
          </p:cNvSpPr>
          <p:nvPr>
            <p:ph type="sldNum" sz="quarter" idx="10"/>
          </p:nvPr>
        </p:nvSpPr>
        <p:spPr/>
        <p:txBody>
          <a:bodyPr/>
          <a:lstStyle/>
          <a:p>
            <a:fld id="{3624DC8D-BEC2-D34A-81E1-6AC3BD4AB132}" type="slidenum">
              <a:rPr lang="en-US" smtClean="0"/>
              <a:pPr/>
              <a:t>2</a:t>
            </a:fld>
            <a:endParaRPr lang="en-US" dirty="0"/>
          </a:p>
        </p:txBody>
      </p:sp>
    </p:spTree>
    <p:extLst>
      <p:ext uri="{BB962C8B-B14F-4D97-AF65-F5344CB8AC3E}">
        <p14:creationId xmlns:p14="http://schemas.microsoft.com/office/powerpoint/2010/main" val="919961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Образ слайда 1"/>
          <p:cNvSpPr>
            <a:spLocks noGrp="1" noRot="1" noChangeAspect="1"/>
          </p:cNvSpPr>
          <p:nvPr>
            <p:ph type="sldImg"/>
          </p:nvPr>
        </p:nvSpPr>
        <p:spPr/>
      </p:sp>
      <p:sp>
        <p:nvSpPr>
          <p:cNvPr id="1048601"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Vitamin B1, also known as thiamine, was the first vitamin to be discovered. Prior to its discovery, people were unaware of the existence of vitamins and attributed the consequences of vitamin deficiency to various causes, including mystical ones.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discovery of vitamin B1 was made by Christian Eijkman, who was awarded the Nobel Prize for it in 1929. The scientist hypothesized that the severe disease beriberi, which was widespread in Southeast Asia, was related to the dietary practices in that region. Interestingly, wealthy individuals who consumed polished white rice were more prone to beriberi compared to poorer individuals who consumed cheaper unpolished rice with the husk intact.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Eijkman suspected that an important substance for health was present in the husk of rice, and he turned out to be correct.</a:t>
            </a:r>
          </a:p>
          <a:p>
            <a:endParaRPr lang="ru-RU" sz="1200" kern="1200" noProof="0" dirty="0">
              <a:solidFill>
                <a:schemeClr val="tx1"/>
              </a:solidFill>
              <a:effectLst/>
              <a:latin typeface="+mn-lt"/>
              <a:ea typeface="+mn-ea"/>
              <a:cs typeface="+mn-cs"/>
            </a:endParaRPr>
          </a:p>
        </p:txBody>
      </p:sp>
      <p:sp>
        <p:nvSpPr>
          <p:cNvPr id="1048602" name="Номер слайда 3"/>
          <p:cNvSpPr>
            <a:spLocks noGrp="1"/>
          </p:cNvSpPr>
          <p:nvPr>
            <p:ph type="sldNum" sz="quarter" idx="10"/>
          </p:nvPr>
        </p:nvSpPr>
        <p:spPr/>
        <p:txBody>
          <a:bodyPr/>
          <a:lstStyle/>
          <a:p>
            <a:fld id="{3624DC8D-BEC2-D34A-81E1-6AC3BD4AB132}" type="slidenum">
              <a:rPr lang="en-US" smtClean="0"/>
              <a:pPr/>
              <a:t>3</a:t>
            </a:fld>
            <a:endParaRPr lang="en-US" dirty="0"/>
          </a:p>
        </p:txBody>
      </p:sp>
    </p:spTree>
    <p:extLst>
      <p:ext uri="{BB962C8B-B14F-4D97-AF65-F5344CB8AC3E}">
        <p14:creationId xmlns:p14="http://schemas.microsoft.com/office/powerpoint/2010/main" val="221994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Образ слайда 1"/>
          <p:cNvSpPr>
            <a:spLocks noGrp="1" noRot="1" noChangeAspect="1"/>
          </p:cNvSpPr>
          <p:nvPr>
            <p:ph type="sldImg"/>
          </p:nvPr>
        </p:nvSpPr>
        <p:spPr/>
      </p:sp>
      <p:sp>
        <p:nvSpPr>
          <p:cNvPr id="1048607"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Another disease caused by vitamin deficiency is pellagra, which particularly occurred frequently in regions where corn was the predominant food source.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symptoms of pellagra include severe neurological and psychiatric disorders, intense diarrhea, and skin and mucous membrane lesions, such as the appearance of symmetric red patches on the face, hands, neck, and inner thighs. Affected individuals experience frequent headaches, insomnia, and a sense of exhaustion. Loud music, bright light, and vivid colors irritate the patient.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early 20th century, scientists successfully proved that pellagra could be treated with nicotinic acid. This substance was then designated as a vitamin. Vitamin B3 is often referred to as vitamin PP (Pellagra Preventing) to this day.</a:t>
            </a:r>
          </a:p>
          <a:p>
            <a:endParaRPr lang="uk-UA" sz="1200" kern="1200" noProof="0" dirty="0">
              <a:solidFill>
                <a:schemeClr val="tx1"/>
              </a:solidFill>
              <a:effectLst/>
              <a:latin typeface="+mn-lt"/>
              <a:ea typeface="+mn-ea"/>
              <a:cs typeface="+mn-cs"/>
            </a:endParaRPr>
          </a:p>
        </p:txBody>
      </p:sp>
      <p:sp>
        <p:nvSpPr>
          <p:cNvPr id="1048608" name="Номер слайда 3"/>
          <p:cNvSpPr>
            <a:spLocks noGrp="1"/>
          </p:cNvSpPr>
          <p:nvPr>
            <p:ph type="sldNum" sz="quarter" idx="10"/>
          </p:nvPr>
        </p:nvSpPr>
        <p:spPr/>
        <p:txBody>
          <a:bodyPr/>
          <a:lstStyle/>
          <a:p>
            <a:fld id="{3624DC8D-BEC2-D34A-81E1-6AC3BD4AB132}" type="slidenum">
              <a:rPr lang="en-US" smtClean="0"/>
              <a:pPr/>
              <a:t>4</a:t>
            </a:fld>
            <a:endParaRPr lang="en-US" dirty="0"/>
          </a:p>
        </p:txBody>
      </p:sp>
    </p:spTree>
    <p:extLst>
      <p:ext uri="{BB962C8B-B14F-4D97-AF65-F5344CB8AC3E}">
        <p14:creationId xmlns:p14="http://schemas.microsoft.com/office/powerpoint/2010/main" val="996767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Образ слайда 1"/>
          <p:cNvSpPr>
            <a:spLocks noGrp="1" noRot="1" noChangeAspect="1"/>
          </p:cNvSpPr>
          <p:nvPr>
            <p:ph type="sldImg"/>
          </p:nvPr>
        </p:nvSpPr>
        <p:spPr/>
      </p:sp>
      <p:sp>
        <p:nvSpPr>
          <p:cNvPr id="1048614"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has been about a hundred years since these important discoveries were made, yet today a significant number of individuals, including those in developed countries, suffer from a deficiency of B-group vitamins, sometimes without even realizing it.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Typical symptoms of B-group vitamin deficiency include:</a:t>
            </a:r>
          </a:p>
          <a:p>
            <a:r>
              <a:rPr lang="en-US" sz="1200" b="0" i="0" kern="1200" dirty="0" smtClean="0">
                <a:solidFill>
                  <a:schemeClr val="tx1"/>
                </a:solidFill>
                <a:effectLst/>
                <a:latin typeface="+mn-lt"/>
                <a:ea typeface="+mn-ea"/>
                <a:cs typeface="+mn-cs"/>
              </a:rPr>
              <a:t>- Persistent fatigue and easy tiredness</a:t>
            </a:r>
          </a:p>
          <a:p>
            <a:r>
              <a:rPr lang="en-US" sz="1200" b="0" i="0" kern="1200" dirty="0" smtClean="0">
                <a:solidFill>
                  <a:schemeClr val="tx1"/>
                </a:solidFill>
                <a:effectLst/>
                <a:latin typeface="+mn-lt"/>
                <a:ea typeface="+mn-ea"/>
                <a:cs typeface="+mn-cs"/>
              </a:rPr>
              <a:t>- Emotional instability and irritability</a:t>
            </a:r>
          </a:p>
          <a:p>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S</a:t>
            </a:r>
            <a:r>
              <a:rPr lang="en-US" sz="1200" b="0" i="0" kern="1200" dirty="0" smtClean="0">
                <a:solidFill>
                  <a:schemeClr val="tx1"/>
                </a:solidFill>
                <a:effectLst/>
                <a:latin typeface="+mn-lt"/>
                <a:ea typeface="+mn-ea"/>
                <a:cs typeface="+mn-cs"/>
              </a:rPr>
              <a:t>leep disturbances (insomnia)</a:t>
            </a:r>
          </a:p>
          <a:p>
            <a:r>
              <a:rPr lang="en-US" sz="1200" b="0" i="0" kern="1200" dirty="0" smtClean="0">
                <a:solidFill>
                  <a:schemeClr val="tx1"/>
                </a:solidFill>
                <a:effectLst/>
                <a:latin typeface="+mn-lt"/>
                <a:ea typeface="+mn-ea"/>
                <a:cs typeface="+mn-cs"/>
              </a:rPr>
              <a:t>- Dry skin, brittle nails, thinning and excessive hair loss, loss of healthy shine.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Deficiency of specific B vitamins manifests with specific symptoms. For example, a deficiency of thiamine (vitamin B1) can cause increased heart rate or shortness of breath. Insufficient riboflavin (vitamin B2) is often diagnosed based on the appearance of conjunctivitis, worsening vision, and reduced hemoglobin levels.</a:t>
            </a:r>
          </a:p>
        </p:txBody>
      </p:sp>
      <p:sp>
        <p:nvSpPr>
          <p:cNvPr id="1048615" name="Номер слайда 3"/>
          <p:cNvSpPr>
            <a:spLocks noGrp="1"/>
          </p:cNvSpPr>
          <p:nvPr>
            <p:ph type="sldNum" sz="quarter" idx="10"/>
          </p:nvPr>
        </p:nvSpPr>
        <p:spPr/>
        <p:txBody>
          <a:bodyPr/>
          <a:lstStyle/>
          <a:p>
            <a:fld id="{3624DC8D-BEC2-D34A-81E1-6AC3BD4AB132}" type="slidenum">
              <a:rPr lang="en-US" smtClean="0"/>
              <a:pPr/>
              <a:t>5</a:t>
            </a:fld>
            <a:endParaRPr lang="en-US" dirty="0"/>
          </a:p>
        </p:txBody>
      </p:sp>
    </p:spTree>
    <p:extLst>
      <p:ext uri="{BB962C8B-B14F-4D97-AF65-F5344CB8AC3E}">
        <p14:creationId xmlns:p14="http://schemas.microsoft.com/office/powerpoint/2010/main" val="330555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Образ слайда 1"/>
          <p:cNvSpPr>
            <a:spLocks noGrp="1" noRot="1" noChangeAspect="1"/>
          </p:cNvSpPr>
          <p:nvPr>
            <p:ph type="sldImg"/>
          </p:nvPr>
        </p:nvSpPr>
        <p:spPr/>
      </p:sp>
      <p:sp>
        <p:nvSpPr>
          <p:cNvPr id="1048619"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question arises - why is the deficiency of B-group vitamins still commonly encountered?</a:t>
            </a:r>
            <a:endParaRPr lang="ru-RU"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would seem that in our time people have a much more diverse diet than in the past, and B-group vitamins are present in many readily available foods.</a:t>
            </a:r>
          </a:p>
          <a:p>
            <a:endParaRPr lang="uk-UA" sz="1000" baseline="0" noProof="0" dirty="0"/>
          </a:p>
        </p:txBody>
      </p:sp>
      <p:sp>
        <p:nvSpPr>
          <p:cNvPr id="1048620" name="Номер слайда 3"/>
          <p:cNvSpPr>
            <a:spLocks noGrp="1"/>
          </p:cNvSpPr>
          <p:nvPr>
            <p:ph type="sldNum" sz="quarter" idx="10"/>
          </p:nvPr>
        </p:nvSpPr>
        <p:spPr/>
        <p:txBody>
          <a:bodyPr/>
          <a:lstStyle/>
          <a:p>
            <a:fld id="{3624DC8D-BEC2-D34A-81E1-6AC3BD4AB132}" type="slidenum">
              <a:rPr lang="en-US" smtClean="0"/>
              <a:pPr/>
              <a:t>6</a:t>
            </a:fld>
            <a:endParaRPr lang="en-US" dirty="0"/>
          </a:p>
        </p:txBody>
      </p:sp>
    </p:spTree>
    <p:extLst>
      <p:ext uri="{BB962C8B-B14F-4D97-AF65-F5344CB8AC3E}">
        <p14:creationId xmlns:p14="http://schemas.microsoft.com/office/powerpoint/2010/main" val="3606761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Образ слайда 1"/>
          <p:cNvSpPr>
            <a:spLocks noGrp="1" noRot="1" noChangeAspect="1"/>
          </p:cNvSpPr>
          <p:nvPr>
            <p:ph type="sldImg"/>
          </p:nvPr>
        </p:nvSpPr>
        <p:spPr/>
      </p:sp>
      <p:sp>
        <p:nvSpPr>
          <p:cNvPr id="1048625"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example, B-group vitamins are rich in: meat, fish, eggs, milk and cheese, leafy vegetables, nuts, legumes, grains (especially buckwheat).</a:t>
            </a:r>
            <a:endParaRPr lang="ru-RU"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However, unfortunately, our food products have become much poorer in vitamins and minerals than before.</a:t>
            </a:r>
          </a:p>
          <a:p>
            <a:endParaRPr lang="ru-RU" sz="1000" baseline="0" dirty="0"/>
          </a:p>
        </p:txBody>
      </p:sp>
      <p:sp>
        <p:nvSpPr>
          <p:cNvPr id="1048626" name="Номер слайда 3"/>
          <p:cNvSpPr>
            <a:spLocks noGrp="1"/>
          </p:cNvSpPr>
          <p:nvPr>
            <p:ph type="sldNum" sz="quarter" idx="10"/>
          </p:nvPr>
        </p:nvSpPr>
        <p:spPr/>
        <p:txBody>
          <a:bodyPr/>
          <a:lstStyle/>
          <a:p>
            <a:fld id="{3624DC8D-BEC2-D34A-81E1-6AC3BD4AB132}" type="slidenum">
              <a:rPr lang="en-US" smtClean="0"/>
              <a:pPr/>
              <a:t>7</a:t>
            </a:fld>
            <a:endParaRPr lang="en-US" dirty="0"/>
          </a:p>
        </p:txBody>
      </p:sp>
    </p:spTree>
    <p:extLst>
      <p:ext uri="{BB962C8B-B14F-4D97-AF65-F5344CB8AC3E}">
        <p14:creationId xmlns:p14="http://schemas.microsoft.com/office/powerpoint/2010/main" val="1065968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Образ слайда 1"/>
          <p:cNvSpPr>
            <a:spLocks noGrp="1" noRot="1" noChangeAspect="1"/>
          </p:cNvSpPr>
          <p:nvPr>
            <p:ph type="sldImg"/>
          </p:nvPr>
        </p:nvSpPr>
        <p:spPr/>
      </p:sp>
      <p:sp>
        <p:nvSpPr>
          <p:cNvPr id="1048631"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Theoretically, if you have a well-rounded and varied diet every day, you should be getting an adequate amount of these vitamins. Unfortunately, there are very few people who do so. The majority prefer refined and carbohydrate-rich foods such as white bread, pastries made from refined flour, white rice, and sweets.</a:t>
            </a:r>
            <a:endParaRPr lang="ru-RU"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Paradoxically, these products, which were once considered prestigious, are now cheaper than their "coarse" whole grain counterparts. This is one of the reasons why people are not getting the important vitamins they need for their health: they opt for what is tasty and affordable.</a:t>
            </a:r>
          </a:p>
          <a:p>
            <a:endParaRPr lang="ru-R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doing so, they forget that refining not only makes the food more enjoyable in taste and texture but also removes valuable nutrients that are found, for example, in the husks of grains and cereals. An excellent example is the essential vitamin B1 that we have already discussed.</a:t>
            </a:r>
          </a:p>
          <a:p>
            <a:endParaRPr lang="uk-UA" sz="1000" baseline="0" noProof="0" dirty="0"/>
          </a:p>
        </p:txBody>
      </p:sp>
      <p:sp>
        <p:nvSpPr>
          <p:cNvPr id="1048632" name="Номер слайда 3"/>
          <p:cNvSpPr>
            <a:spLocks noGrp="1"/>
          </p:cNvSpPr>
          <p:nvPr>
            <p:ph type="sldNum" sz="quarter" idx="10"/>
          </p:nvPr>
        </p:nvSpPr>
        <p:spPr/>
        <p:txBody>
          <a:bodyPr/>
          <a:lstStyle/>
          <a:p>
            <a:fld id="{3624DC8D-BEC2-D34A-81E1-6AC3BD4AB132}" type="slidenum">
              <a:rPr lang="en-US" smtClean="0"/>
              <a:pPr/>
              <a:t>8</a:t>
            </a:fld>
            <a:endParaRPr lang="en-US" dirty="0"/>
          </a:p>
        </p:txBody>
      </p:sp>
    </p:spTree>
    <p:extLst>
      <p:ext uri="{BB962C8B-B14F-4D97-AF65-F5344CB8AC3E}">
        <p14:creationId xmlns:p14="http://schemas.microsoft.com/office/powerpoint/2010/main" val="202754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Образ слайда 1"/>
          <p:cNvSpPr>
            <a:spLocks noGrp="1" noRot="1" noChangeAspect="1"/>
          </p:cNvSpPr>
          <p:nvPr>
            <p:ph type="sldImg"/>
          </p:nvPr>
        </p:nvSpPr>
        <p:spPr/>
      </p:sp>
      <p:sp>
        <p:nvSpPr>
          <p:cNvPr id="1048637"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B vitamins are indeed </a:t>
            </a:r>
            <a:r>
              <a:rPr lang="en-US" sz="1200" b="1" i="0" kern="1200" dirty="0" smtClean="0">
                <a:solidFill>
                  <a:schemeClr val="tx1"/>
                </a:solidFill>
                <a:effectLst/>
                <a:latin typeface="+mn-lt"/>
                <a:ea typeface="+mn-ea"/>
                <a:cs typeface="+mn-cs"/>
              </a:rPr>
              <a:t>water-soluble and regularly excreted</a:t>
            </a:r>
            <a:r>
              <a:rPr lang="en-US" sz="1200" b="0" i="0" kern="1200" dirty="0" smtClean="0">
                <a:solidFill>
                  <a:schemeClr val="tx1"/>
                </a:solidFill>
                <a:effectLst/>
                <a:latin typeface="+mn-lt"/>
                <a:ea typeface="+mn-ea"/>
                <a:cs typeface="+mn-cs"/>
              </a:rPr>
              <a:t> from the body.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Some B vitamins, such as thiamin, pantothenic acid, and riboflavin, </a:t>
            </a:r>
            <a:r>
              <a:rPr lang="en-US" sz="1200" b="1" i="0" kern="1200" dirty="0" smtClean="0">
                <a:solidFill>
                  <a:schemeClr val="tx1"/>
                </a:solidFill>
                <a:effectLst/>
                <a:latin typeface="+mn-lt"/>
                <a:ea typeface="+mn-ea"/>
                <a:cs typeface="+mn-cs"/>
              </a:rPr>
              <a:t>can be partially destroyed during cooking. </a:t>
            </a:r>
            <a:r>
              <a:rPr lang="en-US" sz="1200" b="0" i="0" kern="1200" dirty="0" smtClean="0">
                <a:solidFill>
                  <a:schemeClr val="tx1"/>
                </a:solidFill>
                <a:effectLst/>
                <a:latin typeface="+mn-lt"/>
                <a:ea typeface="+mn-ea"/>
                <a:cs typeface="+mn-cs"/>
              </a:rPr>
              <a:t>Additionally, riboflavin (vitamin B2) is sensitive to light and can also be degraded during thawing.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Consuming excessive amounts of </a:t>
            </a:r>
            <a:r>
              <a:rPr lang="en-US" sz="1200" b="1" i="0" kern="1200" dirty="0" smtClean="0">
                <a:solidFill>
                  <a:schemeClr val="tx1"/>
                </a:solidFill>
                <a:effectLst/>
                <a:latin typeface="+mn-lt"/>
                <a:ea typeface="+mn-ea"/>
                <a:cs typeface="+mn-cs"/>
              </a:rPr>
              <a:t>coffee</a:t>
            </a:r>
            <a:r>
              <a:rPr lang="en-US" sz="1200" b="0" i="0" kern="1200" dirty="0" smtClean="0">
                <a:solidFill>
                  <a:schemeClr val="tx1"/>
                </a:solidFill>
                <a:effectLst/>
                <a:latin typeface="+mn-lt"/>
                <a:ea typeface="+mn-ea"/>
                <a:cs typeface="+mn-cs"/>
              </a:rPr>
              <a:t> (more than 4 cups per day), </a:t>
            </a:r>
            <a:r>
              <a:rPr lang="en-US" sz="1200" b="1" i="0" kern="1200" dirty="0" smtClean="0">
                <a:solidFill>
                  <a:schemeClr val="tx1"/>
                </a:solidFill>
                <a:effectLst/>
                <a:latin typeface="+mn-lt"/>
                <a:ea typeface="+mn-ea"/>
                <a:cs typeface="+mn-cs"/>
              </a:rPr>
              <a:t>strong tea, energy drinks, cola, </a:t>
            </a:r>
            <a:r>
              <a:rPr lang="en-US" sz="1200" b="0" i="0" kern="1200" dirty="0" smtClean="0">
                <a:solidFill>
                  <a:schemeClr val="tx1"/>
                </a:solidFill>
                <a:effectLst/>
                <a:latin typeface="+mn-lt"/>
                <a:ea typeface="+mn-ea"/>
                <a:cs typeface="+mn-cs"/>
              </a:rPr>
              <a:t>and other caffeinated beverages can interfere with the absorption of B vitamins.</a:t>
            </a:r>
          </a:p>
          <a:p>
            <a:pPr marL="0" marR="0" indent="0" algn="l" defTabSz="457200" rtl="0" eaLnBrk="1" fontAlgn="auto" latinLnBrk="0" hangingPunct="1">
              <a:lnSpc>
                <a:spcPct val="100000"/>
              </a:lnSpc>
              <a:spcBef>
                <a:spcPts val="0"/>
              </a:spcBef>
              <a:spcAft>
                <a:spcPts val="0"/>
              </a:spcAft>
              <a:buClrTx/>
              <a:buSzTx/>
              <a:buFontTx/>
              <a:buNone/>
            </a:pPr>
            <a:endParaRPr lang="en-US" sz="1200" kern="1200" noProof="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Even 5 </a:t>
            </a:r>
            <a:r>
              <a:rPr lang="en-US" sz="1200" b="1" i="0" kern="1200" dirty="0" smtClean="0">
                <a:solidFill>
                  <a:schemeClr val="tx1"/>
                </a:solidFill>
                <a:effectLst/>
                <a:latin typeface="+mn-lt"/>
                <a:ea typeface="+mn-ea"/>
                <a:cs typeface="+mn-cs"/>
              </a:rPr>
              <a:t>cigarettes</a:t>
            </a:r>
            <a:r>
              <a:rPr lang="en-US" sz="1200" b="0" i="0" kern="1200" dirty="0" smtClean="0">
                <a:solidFill>
                  <a:schemeClr val="tx1"/>
                </a:solidFill>
                <a:effectLst/>
                <a:latin typeface="+mn-lt"/>
                <a:ea typeface="+mn-ea"/>
                <a:cs typeface="+mn-cs"/>
              </a:rPr>
              <a:t> a day can deplete the reserves of B vitamins, particularly B6, B2, and B1. Alcohol consumption, even in moderate amounts, can also have an impact.</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During the intake of antibiotics, diuretics, antacids, contraceptives, </a:t>
            </a:r>
            <a:r>
              <a:rPr lang="en-US" sz="1200" b="0" i="0" kern="1200" dirty="0" smtClean="0">
                <a:solidFill>
                  <a:schemeClr val="tx1"/>
                </a:solidFill>
                <a:effectLst/>
                <a:latin typeface="+mn-lt"/>
                <a:ea typeface="+mn-ea"/>
                <a:cs typeface="+mn-cs"/>
              </a:rPr>
              <a:t>B vitamins are excreted from the body at an accelerated rate. During this period, food alone may not be sufficient to provide the necessary amount of B vitamins for optimal health.</a:t>
            </a:r>
          </a:p>
          <a:p>
            <a:pPr marL="0" marR="0" indent="0" algn="l" defTabSz="457200" rtl="0" eaLnBrk="1" fontAlgn="auto" latinLnBrk="0" hangingPunct="1">
              <a:lnSpc>
                <a:spcPct val="100000"/>
              </a:lnSpc>
              <a:spcBef>
                <a:spcPts val="0"/>
              </a:spcBef>
              <a:spcAft>
                <a:spcPts val="0"/>
              </a:spcAft>
              <a:buClrTx/>
              <a:buSzTx/>
              <a:buFontTx/>
              <a:buNone/>
            </a:pPr>
            <a:endParaRPr lang="ru-RU" sz="1200" kern="1200" noProof="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pPr>
            <a:endParaRPr lang="ru-RU"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pPr>
            <a:endParaRPr lang="ru-RU"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pPr>
            <a:endParaRPr lang="ru-RU"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pPr>
            <a:endParaRPr lang="ru-RU"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pPr>
            <a:endParaRPr lang="ru-RU"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pPr>
            <a:endParaRPr lang="ru-RU" sz="1000" baseline="0" dirty="0"/>
          </a:p>
        </p:txBody>
      </p:sp>
      <p:sp>
        <p:nvSpPr>
          <p:cNvPr id="1048638" name="Номер слайда 3"/>
          <p:cNvSpPr>
            <a:spLocks noGrp="1"/>
          </p:cNvSpPr>
          <p:nvPr>
            <p:ph type="sldNum" sz="quarter" idx="10"/>
          </p:nvPr>
        </p:nvSpPr>
        <p:spPr/>
        <p:txBody>
          <a:bodyPr/>
          <a:lstStyle/>
          <a:p>
            <a:fld id="{3624DC8D-BEC2-D34A-81E1-6AC3BD4AB132}" type="slidenum">
              <a:rPr lang="en-US" smtClean="0"/>
              <a:pPr/>
              <a:t>9</a:t>
            </a:fld>
            <a:endParaRPr lang="en-US" dirty="0"/>
          </a:p>
        </p:txBody>
      </p:sp>
    </p:spTree>
    <p:extLst>
      <p:ext uri="{BB962C8B-B14F-4D97-AF65-F5344CB8AC3E}">
        <p14:creationId xmlns:p14="http://schemas.microsoft.com/office/powerpoint/2010/main" val="4130144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743" name="Title 1"/>
          <p:cNvSpPr>
            <a:spLocks noGrp="1"/>
          </p:cNvSpPr>
          <p:nvPr>
            <p:ph type="ctrTitle" hasCustomPrompt="1"/>
          </p:nvPr>
        </p:nvSpPr>
        <p:spPr>
          <a:xfrm>
            <a:off x="685800" y="1597819"/>
            <a:ext cx="7772400" cy="1102519"/>
          </a:xfrm>
        </p:spPr>
        <p:txBody>
          <a:bodyPr>
            <a:normAutofit/>
          </a:bodyPr>
          <a:lstStyle>
            <a:lvl1pPr algn="ctr">
              <a:defRPr sz="3200"/>
            </a:lvl1pPr>
          </a:lstStyle>
          <a:p>
            <a:r>
              <a:rPr lang="en-US" dirty="0"/>
              <a:t>CLICK TO EDIT MASTER TITLE STYLE</a:t>
            </a:r>
          </a:p>
        </p:txBody>
      </p:sp>
      <p:sp>
        <p:nvSpPr>
          <p:cNvPr id="1048744" name="Subtitle 2"/>
          <p:cNvSpPr>
            <a:spLocks noGrp="1"/>
          </p:cNvSpPr>
          <p:nvPr>
            <p:ph type="subTitle" idx="1"/>
          </p:nvPr>
        </p:nvSpPr>
        <p:spPr>
          <a:xfrm>
            <a:off x="1371600" y="2914650"/>
            <a:ext cx="6400800" cy="131445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745" name="Date Placeholder 6"/>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1048746" name="Slide Number Placeholder 7"/>
          <p:cNvSpPr>
            <a:spLocks noGrp="1"/>
          </p:cNvSpPr>
          <p:nvPr>
            <p:ph type="sldNum" sz="quarter" idx="11"/>
          </p:nvPr>
        </p:nvSpPr>
        <p:spPr/>
        <p:txBody>
          <a:bodyPr/>
          <a:lstStyle/>
          <a:p>
            <a:fld id="{D60D1EDE-7116-2443-9BDD-368CE5B37660}" type="slidenum">
              <a:rPr lang="en-US" smtClean="0"/>
              <a:pPr/>
              <a:t>‹#›</a:t>
            </a:fld>
            <a:endParaRPr lang="en-US" dirty="0"/>
          </a:p>
        </p:txBody>
      </p:sp>
      <p:sp>
        <p:nvSpPr>
          <p:cNvPr id="1048747" name="Rectangle 8"/>
          <p:cNvSpPr/>
          <p:nvPr userDrawn="1"/>
        </p:nvSpPr>
        <p:spPr>
          <a:xfrm>
            <a:off x="301037" y="498590"/>
            <a:ext cx="8541926" cy="338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48582" name="Date Placeholder 6"/>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1048583"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Screen_Img">
    <p:spTree>
      <p:nvGrpSpPr>
        <p:cNvPr id="1" name=""/>
        <p:cNvGrpSpPr/>
        <p:nvPr/>
      </p:nvGrpSpPr>
      <p:grpSpPr>
        <a:xfrm>
          <a:off x="0" y="0"/>
          <a:ext cx="0" cy="0"/>
          <a:chOff x="0" y="0"/>
          <a:chExt cx="0" cy="0"/>
        </a:xfrm>
      </p:grpSpPr>
      <p:sp>
        <p:nvSpPr>
          <p:cNvPr id="1048735" name="Date Placeholder 6"/>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1048736"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8737" name="Picture Placeholder 2"/>
          <p:cNvSpPr>
            <a:spLocks noGrp="1"/>
          </p:cNvSpPr>
          <p:nvPr>
            <p:ph type="pic" sz="quarter" idx="11" hasCustomPrompt="1"/>
          </p:nvPr>
        </p:nvSpPr>
        <p:spPr>
          <a:xfrm>
            <a:off x="0" y="0"/>
            <a:ext cx="9144000" cy="5143500"/>
          </a:xfrm>
        </p:spPr>
        <p:txBody>
          <a:bodyPr/>
          <a:lstStyle>
            <a:lvl1pPr marL="0" indent="0" algn="ctr">
              <a:buNone/>
              <a:defRPr>
                <a:latin typeface="Raleway"/>
                <a:cs typeface="Raleway"/>
              </a:defRPr>
            </a:lvl1pPr>
          </a:lstStyle>
          <a:p>
            <a:r>
              <a:rPr lang="en-US"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719" name="Title 1"/>
          <p:cNvSpPr>
            <a:spLocks noGrp="1"/>
          </p:cNvSpPr>
          <p:nvPr>
            <p:ph type="title" hasCustomPrompt="1"/>
          </p:nvPr>
        </p:nvSpPr>
        <p:spPr/>
        <p:txBody>
          <a:bodyPr/>
          <a:lstStyle/>
          <a:p>
            <a:r>
              <a:rPr lang="en-US" dirty="0"/>
              <a:t>CLICK TO EDIT MASTER TITLE STYLE</a:t>
            </a:r>
          </a:p>
        </p:txBody>
      </p:sp>
      <p:sp>
        <p:nvSpPr>
          <p:cNvPr id="1048720"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721" name="Date Placeholder 3"/>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1048722" name="Slide Number Placeholder 5"/>
          <p:cNvSpPr>
            <a:spLocks noGrp="1"/>
          </p:cNvSpPr>
          <p:nvPr>
            <p:ph type="sldNum" sz="quarter" idx="12"/>
          </p:nvPr>
        </p:nvSpPr>
        <p:spPr/>
        <p:txBody>
          <a:bodyPr/>
          <a:lstStyle/>
          <a:p>
            <a:fld id="{D60D1EDE-7116-2443-9BDD-368CE5B3766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1048668" name="Title 1"/>
          <p:cNvSpPr>
            <a:spLocks noGrp="1"/>
          </p:cNvSpPr>
          <p:nvPr>
            <p:ph type="title" hasCustomPrompt="1"/>
          </p:nvPr>
        </p:nvSpPr>
        <p:spPr/>
        <p:txBody>
          <a:bodyPr/>
          <a:lstStyle/>
          <a:p>
            <a:r>
              <a:rPr lang="en-US" dirty="0"/>
              <a:t>CLICK TO EDIT MASTER TITLE STYLE</a:t>
            </a:r>
          </a:p>
        </p:txBody>
      </p:sp>
      <p:sp>
        <p:nvSpPr>
          <p:cNvPr id="1048669" name="Date Placeholder 3"/>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1048670" name="Slide Number Placeholder 5"/>
          <p:cNvSpPr>
            <a:spLocks noGrp="1"/>
          </p:cNvSpPr>
          <p:nvPr>
            <p:ph type="sldNum" sz="quarter" idx="12"/>
          </p:nvPr>
        </p:nvSpPr>
        <p:spPr/>
        <p:txBody>
          <a:bodyPr/>
          <a:lstStyle/>
          <a:p>
            <a:fld id="{D60D1EDE-7116-2443-9BDD-368CE5B3766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Footer">
    <p:spTree>
      <p:nvGrpSpPr>
        <p:cNvPr id="1" name=""/>
        <p:cNvGrpSpPr/>
        <p:nvPr/>
      </p:nvGrpSpPr>
      <p:grpSpPr>
        <a:xfrm>
          <a:off x="0" y="0"/>
          <a:ext cx="0" cy="0"/>
          <a:chOff x="0" y="0"/>
          <a:chExt cx="0" cy="0"/>
        </a:xfrm>
      </p:grpSpPr>
      <p:sp>
        <p:nvSpPr>
          <p:cNvPr id="1048716" name="Title 1"/>
          <p:cNvSpPr>
            <a:spLocks noGrp="1"/>
          </p:cNvSpPr>
          <p:nvPr>
            <p:ph type="title" hasCustomPrompt="1"/>
          </p:nvPr>
        </p:nvSpPr>
        <p:spPr/>
        <p:txBody>
          <a:bodyPr/>
          <a:lstStyle/>
          <a:p>
            <a:r>
              <a:rPr lang="en-US" dirty="0"/>
              <a:t>CLICK TO EDIT MASTER TITLE STYLE</a:t>
            </a:r>
          </a:p>
        </p:txBody>
      </p:sp>
      <p:sp>
        <p:nvSpPr>
          <p:cNvPr id="1048717" name="Date Placeholder 3"/>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1048718" name="Slide Number Placeholder 5"/>
          <p:cNvSpPr>
            <a:spLocks noGrp="1"/>
          </p:cNvSpPr>
          <p:nvPr>
            <p:ph type="sldNum" sz="quarter" idx="12"/>
          </p:nvPr>
        </p:nvSpPr>
        <p:spPr/>
        <p:txBody>
          <a:bodyPr/>
          <a:lstStyle/>
          <a:p>
            <a:fld id="{D60D1EDE-7116-2443-9BDD-368CE5B37660}" type="slidenum">
              <a:rPr lang="en-US" smtClean="0"/>
              <a:pPr/>
              <a:t>‹#›</a:t>
            </a:fld>
            <a:endParaRPr lang="en-US" dirty="0"/>
          </a:p>
        </p:txBody>
      </p:sp>
      <p:cxnSp>
        <p:nvCxnSpPr>
          <p:cNvPr id="3145733" name="Straight Connector 7"/>
          <p:cNvCxnSpPr>
            <a:cxnSpLocks/>
          </p:cNvCxnSpPr>
          <p:nvPr userDrawn="1"/>
        </p:nvCxnSpPr>
        <p:spPr>
          <a:xfrm flipH="1">
            <a:off x="399803" y="562064"/>
            <a:ext cx="8318131"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23" name="Title 1"/>
          <p:cNvSpPr>
            <a:spLocks noGrp="1"/>
          </p:cNvSpPr>
          <p:nvPr>
            <p:ph type="title" hasCustomPrompt="1"/>
          </p:nvPr>
        </p:nvSpPr>
        <p:spPr/>
        <p:txBody>
          <a:bodyPr/>
          <a:lstStyle/>
          <a:p>
            <a:r>
              <a:rPr lang="en-US" dirty="0"/>
              <a:t>CLICK TO EDIT MASTER TITLE STYLE</a:t>
            </a:r>
          </a:p>
        </p:txBody>
      </p:sp>
      <p:sp>
        <p:nvSpPr>
          <p:cNvPr id="1048724" name="Content Placeholder 2"/>
          <p:cNvSpPr>
            <a:spLocks noGrp="1"/>
          </p:cNvSpPr>
          <p:nvPr>
            <p:ph sz="half" idx="1"/>
          </p:nvPr>
        </p:nvSpPr>
        <p:spPr>
          <a:xfrm>
            <a:off x="457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25" name="Content Placeholder 3"/>
          <p:cNvSpPr>
            <a:spLocks noGrp="1"/>
          </p:cNvSpPr>
          <p:nvPr>
            <p:ph sz="half" idx="2"/>
          </p:nvPr>
        </p:nvSpPr>
        <p:spPr>
          <a:xfrm>
            <a:off x="4648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26" name="Date Placeholder 4"/>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1048727" name="Slide Number Placeholder 6"/>
          <p:cNvSpPr>
            <a:spLocks noGrp="1"/>
          </p:cNvSpPr>
          <p:nvPr>
            <p:ph type="sldNum" sz="quarter" idx="12"/>
          </p:nvPr>
        </p:nvSpPr>
        <p:spPr/>
        <p:txBody>
          <a:bodyPr/>
          <a:lstStyle/>
          <a:p>
            <a:fld id="{D60D1EDE-7116-2443-9BDD-368CE5B3766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28" name="Title 1"/>
          <p:cNvSpPr>
            <a:spLocks noGrp="1"/>
          </p:cNvSpPr>
          <p:nvPr>
            <p:ph type="title" hasCustomPrompt="1"/>
          </p:nvPr>
        </p:nvSpPr>
        <p:spPr/>
        <p:txBody>
          <a:bodyPr/>
          <a:lstStyle>
            <a:lvl1pPr>
              <a:defRPr>
                <a:latin typeface="Raleway"/>
                <a:cs typeface="Raleway"/>
              </a:defRPr>
            </a:lvl1pPr>
          </a:lstStyle>
          <a:p>
            <a:r>
              <a:rPr lang="en-US" dirty="0"/>
              <a:t>CLICK TO EDIT MASTER TITLE STYLE</a:t>
            </a:r>
          </a:p>
        </p:txBody>
      </p:sp>
      <p:sp>
        <p:nvSpPr>
          <p:cNvPr id="1048729" name="Text Placeholder 2"/>
          <p:cNvSpPr>
            <a:spLocks noGrp="1"/>
          </p:cNvSpPr>
          <p:nvPr>
            <p:ph type="body" idx="1"/>
          </p:nvPr>
        </p:nvSpPr>
        <p:spPr>
          <a:xfrm>
            <a:off x="457200" y="1000823"/>
            <a:ext cx="4040188"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30" name="Content Placeholder 3"/>
          <p:cNvSpPr>
            <a:spLocks noGrp="1"/>
          </p:cNvSpPr>
          <p:nvPr>
            <p:ph sz="half" idx="2"/>
          </p:nvPr>
        </p:nvSpPr>
        <p:spPr>
          <a:xfrm>
            <a:off x="457200" y="1480644"/>
            <a:ext cx="4040188"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1" name="Text Placeholder 4"/>
          <p:cNvSpPr>
            <a:spLocks noGrp="1"/>
          </p:cNvSpPr>
          <p:nvPr>
            <p:ph type="body" sz="quarter" idx="3"/>
          </p:nvPr>
        </p:nvSpPr>
        <p:spPr>
          <a:xfrm>
            <a:off x="4645026" y="1000823"/>
            <a:ext cx="4041775"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32" name="Content Placeholder 5"/>
          <p:cNvSpPr>
            <a:spLocks noGrp="1"/>
          </p:cNvSpPr>
          <p:nvPr>
            <p:ph sz="quarter" idx="4"/>
          </p:nvPr>
        </p:nvSpPr>
        <p:spPr>
          <a:xfrm>
            <a:off x="4645026" y="1480644"/>
            <a:ext cx="4041775"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3" name="Date Placeholder 6"/>
          <p:cNvSpPr>
            <a:spLocks noGrp="1"/>
          </p:cNvSpPr>
          <p:nvPr>
            <p:ph type="dt" sz="half" idx="10"/>
          </p:nvPr>
        </p:nvSpPr>
        <p:spPr>
          <a:xfrm>
            <a:off x="457200" y="6250300"/>
            <a:ext cx="2133600" cy="273844"/>
          </a:xfrm>
          <a:prstGeom prst="rect">
            <a:avLst/>
          </a:prstGeom>
        </p:spPr>
        <p:txBody>
          <a:bodyPr/>
          <a:lstStyle>
            <a:lvl1pPr>
              <a:defRPr sz="1100">
                <a:latin typeface="Raleway"/>
                <a:cs typeface="Raleway"/>
              </a:defRPr>
            </a:lvl1pPr>
          </a:lstStyle>
          <a:p>
            <a:r>
              <a:rPr lang="en-US" dirty="0"/>
              <a:t>www.bestppt.com</a:t>
            </a:r>
          </a:p>
        </p:txBody>
      </p:sp>
      <p:sp>
        <p:nvSpPr>
          <p:cNvPr id="1048734" name="Slide Number Placeholder 8"/>
          <p:cNvSpPr>
            <a:spLocks noGrp="1"/>
          </p:cNvSpPr>
          <p:nvPr>
            <p:ph type="sldNum" sz="quarter" idx="12"/>
          </p:nvPr>
        </p:nvSpPr>
        <p:spPr/>
        <p:txBody>
          <a:bodyPr/>
          <a:lstStyle>
            <a:lvl1pPr>
              <a:defRPr sz="1100">
                <a:latin typeface="Raleway"/>
                <a:cs typeface="Raleway"/>
              </a:defRPr>
            </a:lvl1pPr>
          </a:lstStyle>
          <a:p>
            <a:fld id="{D60D1EDE-7116-2443-9BDD-368CE5B3766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without Footer">
    <p:spTree>
      <p:nvGrpSpPr>
        <p:cNvPr id="1" name=""/>
        <p:cNvGrpSpPr/>
        <p:nvPr/>
      </p:nvGrpSpPr>
      <p:grpSpPr>
        <a:xfrm>
          <a:off x="0" y="0"/>
          <a:ext cx="0" cy="0"/>
          <a:chOff x="0" y="0"/>
          <a:chExt cx="0" cy="0"/>
        </a:xfrm>
      </p:grpSpPr>
      <p:sp>
        <p:nvSpPr>
          <p:cNvPr id="1048738" name="Title 1"/>
          <p:cNvSpPr>
            <a:spLocks noGrp="1"/>
          </p:cNvSpPr>
          <p:nvPr>
            <p:ph type="title" hasCustomPrompt="1"/>
          </p:nvPr>
        </p:nvSpPr>
        <p:spPr/>
        <p:txBody>
          <a:bodyPr/>
          <a:lstStyle/>
          <a:p>
            <a:r>
              <a:rPr lang="en-US" dirty="0"/>
              <a:t>CLICK TO EDIT MASTER TITLE STYLE</a:t>
            </a:r>
          </a:p>
        </p:txBody>
      </p:sp>
      <p:sp>
        <p:nvSpPr>
          <p:cNvPr id="1048739" name="Date Placeholder 2"/>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1048740" name="Slide Number Placeholder 4"/>
          <p:cNvSpPr>
            <a:spLocks noGrp="1"/>
          </p:cNvSpPr>
          <p:nvPr>
            <p:ph type="sldNum" sz="quarter" idx="12"/>
          </p:nvPr>
        </p:nvSpPr>
        <p:spPr/>
        <p:txBody>
          <a:bodyPr/>
          <a:lstStyle/>
          <a:p>
            <a:fld id="{D60D1EDE-7116-2443-9BDD-368CE5B37660}" type="slidenum">
              <a:rPr lang="en-US" smtClean="0"/>
              <a:pPr/>
              <a:t>‹#›</a:t>
            </a:fld>
            <a:endParaRPr lang="en-US" dirty="0"/>
          </a:p>
        </p:txBody>
      </p:sp>
      <p:sp>
        <p:nvSpPr>
          <p:cNvPr id="1048741"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8742" name="Rectangle 5"/>
          <p:cNvSpPr/>
          <p:nvPr userDrawn="1"/>
        </p:nvSpPr>
        <p:spPr>
          <a:xfrm>
            <a:off x="0" y="3466070"/>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rrange avatars">
    <p:spTree>
      <p:nvGrpSpPr>
        <p:cNvPr id="1" name=""/>
        <p:cNvGrpSpPr/>
        <p:nvPr/>
      </p:nvGrpSpPr>
      <p:grpSpPr>
        <a:xfrm>
          <a:off x="0" y="0"/>
          <a:ext cx="0" cy="0"/>
          <a:chOff x="0" y="0"/>
          <a:chExt cx="0" cy="0"/>
        </a:xfrm>
      </p:grpSpPr>
      <p:sp>
        <p:nvSpPr>
          <p:cNvPr id="1048752" name="Title 1"/>
          <p:cNvSpPr>
            <a:spLocks noGrp="1"/>
          </p:cNvSpPr>
          <p:nvPr>
            <p:ph type="title" hasCustomPrompt="1"/>
          </p:nvPr>
        </p:nvSpPr>
        <p:spPr/>
        <p:txBody>
          <a:bodyPr/>
          <a:lstStyle/>
          <a:p>
            <a:r>
              <a:rPr lang="en-US" dirty="0"/>
              <a:t>CLICK TO EDIT MASTER TITLE STYLE</a:t>
            </a:r>
          </a:p>
        </p:txBody>
      </p:sp>
      <p:sp>
        <p:nvSpPr>
          <p:cNvPr id="1048753" name="Date Placeholder 2"/>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1048754" name="Slide Number Placeholder 4"/>
          <p:cNvSpPr>
            <a:spLocks noGrp="1"/>
          </p:cNvSpPr>
          <p:nvPr>
            <p:ph type="sldNum" sz="quarter" idx="12"/>
          </p:nvPr>
        </p:nvSpPr>
        <p:spPr/>
        <p:txBody>
          <a:bodyPr/>
          <a:lstStyle/>
          <a:p>
            <a:fld id="{D60D1EDE-7116-2443-9BDD-368CE5B37660}" type="slidenum">
              <a:rPr lang="en-US" smtClean="0"/>
              <a:pPr/>
              <a:t>‹#›</a:t>
            </a:fld>
            <a:endParaRPr lang="en-US" dirty="0"/>
          </a:p>
        </p:txBody>
      </p:sp>
      <p:sp>
        <p:nvSpPr>
          <p:cNvPr id="1048755"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9" name="Group 6"/>
          <p:cNvGrpSpPr/>
          <p:nvPr userDrawn="1"/>
        </p:nvGrpSpPr>
        <p:grpSpPr>
          <a:xfrm>
            <a:off x="2415382" y="1108869"/>
            <a:ext cx="4453731" cy="2928937"/>
            <a:chOff x="2415382" y="1108869"/>
            <a:chExt cx="4453731" cy="2928937"/>
          </a:xfrm>
        </p:grpSpPr>
        <p:sp>
          <p:nvSpPr>
            <p:cNvPr id="1048756" name="Freeform 38"/>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57" name="Freeform 39"/>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333333"/>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58" name="Freeform 40"/>
            <p:cNvSpPr/>
            <p:nvPr/>
          </p:nvSpPr>
          <p:spPr bwMode="auto">
            <a:xfrm>
              <a:off x="5035550" y="15882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9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59" name="Freeform 41"/>
            <p:cNvSpPr/>
            <p:nvPr/>
          </p:nvSpPr>
          <p:spPr bwMode="auto">
            <a:xfrm>
              <a:off x="48593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9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60" name="Freeform 42"/>
            <p:cNvSpPr/>
            <p:nvPr/>
          </p:nvSpPr>
          <p:spPr bwMode="auto">
            <a:xfrm>
              <a:off x="5365750"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9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61" name="Freeform 43"/>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62" name="Freeform 44"/>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763" name="Freeform 45"/>
            <p:cNvSpPr/>
            <p:nvPr/>
          </p:nvSpPr>
          <p:spPr bwMode="auto">
            <a:xfrm>
              <a:off x="5035550" y="190261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7E"/>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64" name="Freeform 46"/>
            <p:cNvSpPr/>
            <p:nvPr/>
          </p:nvSpPr>
          <p:spPr bwMode="auto">
            <a:xfrm>
              <a:off x="4757738" y="1205707"/>
              <a:ext cx="823913"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9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65" name="Freeform 47"/>
            <p:cNvSpPr/>
            <p:nvPr/>
          </p:nvSpPr>
          <p:spPr bwMode="auto">
            <a:xfrm>
              <a:off x="4810125" y="1158082"/>
              <a:ext cx="673100" cy="517525"/>
            </a:xfrm>
            <a:custGeom>
              <a:avLst/>
              <a:gdLst>
                <a:gd name="T0" fmla="*/ 407 w 420"/>
                <a:gd name="T1" fmla="*/ 269 h 322"/>
                <a:gd name="T2" fmla="*/ 361 w 420"/>
                <a:gd name="T3" fmla="*/ 57 h 322"/>
                <a:gd name="T4" fmla="*/ 103 w 420"/>
                <a:gd name="T5" fmla="*/ 52 h 322"/>
                <a:gd name="T6" fmla="*/ 48 w 420"/>
                <a:gd name="T7" fmla="*/ 270 h 322"/>
                <a:gd name="T8" fmla="*/ 60 w 420"/>
                <a:gd name="T9" fmla="*/ 322 h 322"/>
                <a:gd name="T10" fmla="*/ 81 w 420"/>
                <a:gd name="T11" fmla="*/ 321 h 322"/>
                <a:gd name="T12" fmla="*/ 65 w 420"/>
                <a:gd name="T13" fmla="*/ 283 h 322"/>
                <a:gd name="T14" fmla="*/ 61 w 420"/>
                <a:gd name="T15" fmla="*/ 251 h 322"/>
                <a:gd name="T16" fmla="*/ 133 w 420"/>
                <a:gd name="T17" fmla="*/ 103 h 322"/>
                <a:gd name="T18" fmla="*/ 222 w 420"/>
                <a:gd name="T19" fmla="*/ 139 h 322"/>
                <a:gd name="T20" fmla="*/ 308 w 420"/>
                <a:gd name="T21" fmla="*/ 101 h 322"/>
                <a:gd name="T22" fmla="*/ 393 w 420"/>
                <a:gd name="T23" fmla="*/ 249 h 322"/>
                <a:gd name="T24" fmla="*/ 375 w 420"/>
                <a:gd name="T25" fmla="*/ 316 h 322"/>
                <a:gd name="T26" fmla="*/ 397 w 420"/>
                <a:gd name="T27" fmla="*/ 314 h 322"/>
                <a:gd name="T28" fmla="*/ 407 w 420"/>
                <a:gd name="T29" fmla="*/ 2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22">
                  <a:moveTo>
                    <a:pt x="407" y="269"/>
                  </a:moveTo>
                  <a:cubicBezTo>
                    <a:pt x="420" y="204"/>
                    <a:pt x="411" y="52"/>
                    <a:pt x="361" y="57"/>
                  </a:cubicBezTo>
                  <a:cubicBezTo>
                    <a:pt x="313" y="9"/>
                    <a:pt x="149" y="0"/>
                    <a:pt x="103" y="52"/>
                  </a:cubicBezTo>
                  <a:cubicBezTo>
                    <a:pt x="0" y="72"/>
                    <a:pt x="48" y="270"/>
                    <a:pt x="48" y="270"/>
                  </a:cubicBezTo>
                  <a:cubicBezTo>
                    <a:pt x="51" y="290"/>
                    <a:pt x="56" y="307"/>
                    <a:pt x="60" y="322"/>
                  </a:cubicBezTo>
                  <a:cubicBezTo>
                    <a:pt x="67" y="322"/>
                    <a:pt x="74" y="321"/>
                    <a:pt x="81" y="321"/>
                  </a:cubicBezTo>
                  <a:cubicBezTo>
                    <a:pt x="74" y="307"/>
                    <a:pt x="67" y="293"/>
                    <a:pt x="65" y="283"/>
                  </a:cubicBezTo>
                  <a:cubicBezTo>
                    <a:pt x="64" y="277"/>
                    <a:pt x="61" y="256"/>
                    <a:pt x="61" y="251"/>
                  </a:cubicBezTo>
                  <a:cubicBezTo>
                    <a:pt x="62" y="215"/>
                    <a:pt x="88" y="111"/>
                    <a:pt x="133" y="103"/>
                  </a:cubicBezTo>
                  <a:cubicBezTo>
                    <a:pt x="150" y="100"/>
                    <a:pt x="193" y="139"/>
                    <a:pt x="222" y="139"/>
                  </a:cubicBezTo>
                  <a:cubicBezTo>
                    <a:pt x="251" y="138"/>
                    <a:pt x="289" y="99"/>
                    <a:pt x="308" y="101"/>
                  </a:cubicBezTo>
                  <a:cubicBezTo>
                    <a:pt x="355" y="108"/>
                    <a:pt x="394" y="203"/>
                    <a:pt x="393" y="249"/>
                  </a:cubicBezTo>
                  <a:cubicBezTo>
                    <a:pt x="393" y="255"/>
                    <a:pt x="386" y="291"/>
                    <a:pt x="375" y="316"/>
                  </a:cubicBezTo>
                  <a:cubicBezTo>
                    <a:pt x="382" y="315"/>
                    <a:pt x="390" y="315"/>
                    <a:pt x="397" y="314"/>
                  </a:cubicBezTo>
                  <a:cubicBezTo>
                    <a:pt x="401" y="301"/>
                    <a:pt x="404" y="286"/>
                    <a:pt x="407" y="269"/>
                  </a:cubicBezTo>
                  <a:close/>
                </a:path>
              </a:pathLst>
            </a:custGeom>
            <a:solidFill>
              <a:srgbClr val="80604A"/>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66" name="Freeform 48"/>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67" name="Freeform 49"/>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768" name="Freeform 50"/>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69" name="Freeform 51"/>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770" name="Freeform 52"/>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E9BE95"/>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71" name="Freeform 53"/>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772" name="Rectangle 54"/>
            <p:cNvSpPr>
              <a:spLocks noChangeArrowheads="1"/>
            </p:cNvSpPr>
            <p:nvPr/>
          </p:nvSpPr>
          <p:spPr bwMode="auto">
            <a:xfrm>
              <a:off x="5145088" y="2237582"/>
              <a:ext cx="49213" cy="1588"/>
            </a:xfrm>
            <a:prstGeom prst="rect">
              <a:avLst/>
            </a:prstGeom>
            <a:solidFill>
              <a:srgbClr val="2E2E2E"/>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73" name="Rectangle 55"/>
            <p:cNvSpPr>
              <a:spLocks noChangeArrowheads="1"/>
            </p:cNvSpPr>
            <p:nvPr/>
          </p:nvSpPr>
          <p:spPr bwMode="auto">
            <a:xfrm>
              <a:off x="5145088" y="2237582"/>
              <a:ext cx="49213" cy="15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774" name="Freeform 56"/>
            <p:cNvSpPr/>
            <p:nvPr/>
          </p:nvSpPr>
          <p:spPr bwMode="auto">
            <a:xfrm>
              <a:off x="5011738" y="1745457"/>
              <a:ext cx="315913" cy="46038"/>
            </a:xfrm>
            <a:custGeom>
              <a:avLst/>
              <a:gdLst>
                <a:gd name="T0" fmla="*/ 105 w 197"/>
                <a:gd name="T1" fmla="*/ 0 h 29"/>
                <a:gd name="T2" fmla="*/ 99 w 197"/>
                <a:gd name="T3" fmla="*/ 5 h 29"/>
                <a:gd name="T4" fmla="*/ 92 w 197"/>
                <a:gd name="T5" fmla="*/ 0 h 29"/>
                <a:gd name="T6" fmla="*/ 0 w 197"/>
                <a:gd name="T7" fmla="*/ 29 h 29"/>
                <a:gd name="T8" fmla="*/ 90 w 197"/>
                <a:gd name="T9" fmla="*/ 26 h 29"/>
                <a:gd name="T10" fmla="*/ 99 w 197"/>
                <a:gd name="T11" fmla="*/ 15 h 29"/>
                <a:gd name="T12" fmla="*/ 107 w 197"/>
                <a:gd name="T13" fmla="*/ 26 h 29"/>
                <a:gd name="T14" fmla="*/ 197 w 197"/>
                <a:gd name="T15" fmla="*/ 29 h 29"/>
                <a:gd name="T16" fmla="*/ 105 w 19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9">
                  <a:moveTo>
                    <a:pt x="105" y="0"/>
                  </a:moveTo>
                  <a:cubicBezTo>
                    <a:pt x="101" y="0"/>
                    <a:pt x="99" y="5"/>
                    <a:pt x="99" y="5"/>
                  </a:cubicBezTo>
                  <a:cubicBezTo>
                    <a:pt x="99" y="5"/>
                    <a:pt x="96" y="0"/>
                    <a:pt x="92" y="0"/>
                  </a:cubicBezTo>
                  <a:cubicBezTo>
                    <a:pt x="78" y="0"/>
                    <a:pt x="17" y="6"/>
                    <a:pt x="0" y="29"/>
                  </a:cubicBezTo>
                  <a:cubicBezTo>
                    <a:pt x="0" y="29"/>
                    <a:pt x="85" y="27"/>
                    <a:pt x="90" y="26"/>
                  </a:cubicBezTo>
                  <a:cubicBezTo>
                    <a:pt x="94" y="24"/>
                    <a:pt x="99" y="15"/>
                    <a:pt x="99" y="15"/>
                  </a:cubicBezTo>
                  <a:cubicBezTo>
                    <a:pt x="99" y="15"/>
                    <a:pt x="103" y="24"/>
                    <a:pt x="107" y="26"/>
                  </a:cubicBezTo>
                  <a:cubicBezTo>
                    <a:pt x="112" y="27"/>
                    <a:pt x="197" y="29"/>
                    <a:pt x="197" y="29"/>
                  </a:cubicBezTo>
                  <a:cubicBezTo>
                    <a:pt x="180" y="6"/>
                    <a:pt x="120" y="0"/>
                    <a:pt x="105" y="0"/>
                  </a:cubicBezTo>
                  <a:close/>
                </a:path>
              </a:pathLst>
            </a:custGeom>
            <a:solidFill>
              <a:srgbClr val="80604A"/>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75" name="Freeform 57"/>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76" name="Freeform 58"/>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C93838"/>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77" name="Freeform 59"/>
            <p:cNvSpPr/>
            <p:nvPr/>
          </p:nvSpPr>
          <p:spPr bwMode="auto">
            <a:xfrm>
              <a:off x="3944938" y="158829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1A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78" name="Freeform 60"/>
            <p:cNvSpPr/>
            <p:nvPr/>
          </p:nvSpPr>
          <p:spPr bwMode="auto">
            <a:xfrm>
              <a:off x="37671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D1A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79" name="Freeform 61"/>
            <p:cNvSpPr/>
            <p:nvPr/>
          </p:nvSpPr>
          <p:spPr bwMode="auto">
            <a:xfrm>
              <a:off x="4275138"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D1A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80" name="Freeform 62"/>
            <p:cNvSpPr/>
            <p:nvPr/>
          </p:nvSpPr>
          <p:spPr bwMode="auto">
            <a:xfrm>
              <a:off x="3944938" y="1902619"/>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78C"/>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81" name="Freeform 63"/>
            <p:cNvSpPr/>
            <p:nvPr/>
          </p:nvSpPr>
          <p:spPr bwMode="auto">
            <a:xfrm>
              <a:off x="3667125" y="120570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D1A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82" name="Freeform 64"/>
            <p:cNvSpPr>
              <a:spLocks noEditPoints="1"/>
            </p:cNvSpPr>
            <p:nvPr/>
          </p:nvSpPr>
          <p:spPr bwMode="auto">
            <a:xfrm>
              <a:off x="3762375" y="1108869"/>
              <a:ext cx="649288" cy="582613"/>
            </a:xfrm>
            <a:custGeom>
              <a:avLst/>
              <a:gdLst>
                <a:gd name="T0" fmla="*/ 312 w 404"/>
                <a:gd name="T1" fmla="*/ 68 h 363"/>
                <a:gd name="T2" fmla="*/ 51 w 404"/>
                <a:gd name="T3" fmla="*/ 97 h 363"/>
                <a:gd name="T4" fmla="*/ 30 w 404"/>
                <a:gd name="T5" fmla="*/ 357 h 363"/>
                <a:gd name="T6" fmla="*/ 30 w 404"/>
                <a:gd name="T7" fmla="*/ 357 h 363"/>
                <a:gd name="T8" fmla="*/ 31 w 404"/>
                <a:gd name="T9" fmla="*/ 360 h 363"/>
                <a:gd name="T10" fmla="*/ 33 w 404"/>
                <a:gd name="T11" fmla="*/ 363 h 363"/>
                <a:gd name="T12" fmla="*/ 37 w 404"/>
                <a:gd name="T13" fmla="*/ 362 h 363"/>
                <a:gd name="T14" fmla="*/ 38 w 404"/>
                <a:gd name="T15" fmla="*/ 361 h 363"/>
                <a:gd name="T16" fmla="*/ 38 w 404"/>
                <a:gd name="T17" fmla="*/ 339 h 363"/>
                <a:gd name="T18" fmla="*/ 33 w 404"/>
                <a:gd name="T19" fmla="*/ 307 h 363"/>
                <a:gd name="T20" fmla="*/ 77 w 404"/>
                <a:gd name="T21" fmla="*/ 183 h 363"/>
                <a:gd name="T22" fmla="*/ 86 w 404"/>
                <a:gd name="T23" fmla="*/ 171 h 363"/>
                <a:gd name="T24" fmla="*/ 97 w 404"/>
                <a:gd name="T25" fmla="*/ 158 h 363"/>
                <a:gd name="T26" fmla="*/ 103 w 404"/>
                <a:gd name="T27" fmla="*/ 154 h 363"/>
                <a:gd name="T28" fmla="*/ 242 w 404"/>
                <a:gd name="T29" fmla="*/ 175 h 363"/>
                <a:gd name="T30" fmla="*/ 280 w 404"/>
                <a:gd name="T31" fmla="*/ 151 h 363"/>
                <a:gd name="T32" fmla="*/ 311 w 404"/>
                <a:gd name="T33" fmla="*/ 176 h 363"/>
                <a:gd name="T34" fmla="*/ 360 w 404"/>
                <a:gd name="T35" fmla="*/ 315 h 363"/>
                <a:gd name="T36" fmla="*/ 356 w 404"/>
                <a:gd name="T37" fmla="*/ 339 h 363"/>
                <a:gd name="T38" fmla="*/ 356 w 404"/>
                <a:gd name="T39" fmla="*/ 361 h 363"/>
                <a:gd name="T40" fmla="*/ 357 w 404"/>
                <a:gd name="T41" fmla="*/ 362 h 363"/>
                <a:gd name="T42" fmla="*/ 361 w 404"/>
                <a:gd name="T43" fmla="*/ 363 h 363"/>
                <a:gd name="T44" fmla="*/ 363 w 404"/>
                <a:gd name="T45" fmla="*/ 360 h 363"/>
                <a:gd name="T46" fmla="*/ 364 w 404"/>
                <a:gd name="T47" fmla="*/ 351 h 363"/>
                <a:gd name="T48" fmla="*/ 366 w 404"/>
                <a:gd name="T49" fmla="*/ 338 h 363"/>
                <a:gd name="T50" fmla="*/ 312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2" y="68"/>
                  </a:moveTo>
                  <a:cubicBezTo>
                    <a:pt x="225" y="0"/>
                    <a:pt x="91" y="40"/>
                    <a:pt x="51" y="97"/>
                  </a:cubicBezTo>
                  <a:cubicBezTo>
                    <a:pt x="0" y="168"/>
                    <a:pt x="18" y="276"/>
                    <a:pt x="30" y="357"/>
                  </a:cubicBezTo>
                  <a:cubicBezTo>
                    <a:pt x="30" y="357"/>
                    <a:pt x="30" y="357"/>
                    <a:pt x="30" y="357"/>
                  </a:cubicBezTo>
                  <a:cubicBezTo>
                    <a:pt x="30" y="358"/>
                    <a:pt x="30" y="359"/>
                    <a:pt x="31" y="360"/>
                  </a:cubicBezTo>
                  <a:cubicBezTo>
                    <a:pt x="31" y="360"/>
                    <a:pt x="32" y="362"/>
                    <a:pt x="33" y="363"/>
                  </a:cubicBezTo>
                  <a:cubicBezTo>
                    <a:pt x="33" y="363"/>
                    <a:pt x="36" y="363"/>
                    <a:pt x="37" y="362"/>
                  </a:cubicBezTo>
                  <a:cubicBezTo>
                    <a:pt x="38" y="362"/>
                    <a:pt x="38" y="361"/>
                    <a:pt x="38" y="361"/>
                  </a:cubicBezTo>
                  <a:cubicBezTo>
                    <a:pt x="38" y="354"/>
                    <a:pt x="38" y="340"/>
                    <a:pt x="38" y="339"/>
                  </a:cubicBezTo>
                  <a:cubicBezTo>
                    <a:pt x="37" y="328"/>
                    <a:pt x="34" y="318"/>
                    <a:pt x="33" y="307"/>
                  </a:cubicBezTo>
                  <a:cubicBezTo>
                    <a:pt x="41" y="255"/>
                    <a:pt x="65" y="245"/>
                    <a:pt x="77" y="183"/>
                  </a:cubicBezTo>
                  <a:cubicBezTo>
                    <a:pt x="80" y="179"/>
                    <a:pt x="83" y="175"/>
                    <a:pt x="86" y="171"/>
                  </a:cubicBezTo>
                  <a:cubicBezTo>
                    <a:pt x="89" y="167"/>
                    <a:pt x="93" y="162"/>
                    <a:pt x="97" y="158"/>
                  </a:cubicBezTo>
                  <a:cubicBezTo>
                    <a:pt x="99" y="157"/>
                    <a:pt x="101" y="156"/>
                    <a:pt x="103" y="154"/>
                  </a:cubicBezTo>
                  <a:cubicBezTo>
                    <a:pt x="150" y="137"/>
                    <a:pt x="198" y="158"/>
                    <a:pt x="242" y="175"/>
                  </a:cubicBezTo>
                  <a:cubicBezTo>
                    <a:pt x="259" y="182"/>
                    <a:pt x="261" y="152"/>
                    <a:pt x="280" y="151"/>
                  </a:cubicBezTo>
                  <a:cubicBezTo>
                    <a:pt x="288" y="150"/>
                    <a:pt x="304" y="177"/>
                    <a:pt x="311" y="176"/>
                  </a:cubicBezTo>
                  <a:cubicBezTo>
                    <a:pt x="377" y="169"/>
                    <a:pt x="349" y="269"/>
                    <a:pt x="360" y="315"/>
                  </a:cubicBezTo>
                  <a:cubicBezTo>
                    <a:pt x="358" y="323"/>
                    <a:pt x="357" y="331"/>
                    <a:pt x="356" y="339"/>
                  </a:cubicBezTo>
                  <a:cubicBezTo>
                    <a:pt x="356" y="340"/>
                    <a:pt x="356" y="354"/>
                    <a:pt x="356" y="361"/>
                  </a:cubicBezTo>
                  <a:cubicBezTo>
                    <a:pt x="356" y="361"/>
                    <a:pt x="356" y="362"/>
                    <a:pt x="357" y="362"/>
                  </a:cubicBezTo>
                  <a:cubicBezTo>
                    <a:pt x="358" y="363"/>
                    <a:pt x="361" y="363"/>
                    <a:pt x="361" y="363"/>
                  </a:cubicBezTo>
                  <a:cubicBezTo>
                    <a:pt x="362" y="362"/>
                    <a:pt x="363" y="360"/>
                    <a:pt x="363" y="360"/>
                  </a:cubicBezTo>
                  <a:cubicBezTo>
                    <a:pt x="364" y="356"/>
                    <a:pt x="364" y="354"/>
                    <a:pt x="364" y="351"/>
                  </a:cubicBezTo>
                  <a:cubicBezTo>
                    <a:pt x="365" y="347"/>
                    <a:pt x="365" y="342"/>
                    <a:pt x="366" y="338"/>
                  </a:cubicBezTo>
                  <a:cubicBezTo>
                    <a:pt x="379" y="288"/>
                    <a:pt x="404" y="89"/>
                    <a:pt x="312" y="68"/>
                  </a:cubicBezTo>
                  <a:close/>
                  <a:moveTo>
                    <a:pt x="180" y="135"/>
                  </a:moveTo>
                  <a:cubicBezTo>
                    <a:pt x="179" y="135"/>
                    <a:pt x="177" y="134"/>
                    <a:pt x="176" y="134"/>
                  </a:cubicBezTo>
                  <a:cubicBezTo>
                    <a:pt x="178" y="134"/>
                    <a:pt x="180" y="135"/>
                    <a:pt x="182" y="135"/>
                  </a:cubicBezTo>
                  <a:cubicBezTo>
                    <a:pt x="182" y="135"/>
                    <a:pt x="181" y="135"/>
                    <a:pt x="180" y="135"/>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83" name="Rectangle 65"/>
            <p:cNvSpPr>
              <a:spLocks noChangeArrowheads="1"/>
            </p:cNvSpPr>
            <p:nvPr/>
          </p:nvSpPr>
          <p:spPr bwMode="auto">
            <a:xfrm>
              <a:off x="4052888" y="2237582"/>
              <a:ext cx="50800" cy="1588"/>
            </a:xfrm>
            <a:prstGeom prst="rect">
              <a:avLst/>
            </a:prstGeom>
            <a:solidFill>
              <a:srgbClr val="B53232"/>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84" name="Rectangle 66"/>
            <p:cNvSpPr>
              <a:spLocks noChangeArrowheads="1"/>
            </p:cNvSpPr>
            <p:nvPr/>
          </p:nvSpPr>
          <p:spPr bwMode="auto">
            <a:xfrm>
              <a:off x="4052888" y="2237582"/>
              <a:ext cx="50800" cy="15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785" name="Freeform 67"/>
            <p:cNvSpPr/>
            <p:nvPr/>
          </p:nvSpPr>
          <p:spPr bwMode="auto">
            <a:xfrm>
              <a:off x="3640138" y="1173957"/>
              <a:ext cx="609600" cy="360363"/>
            </a:xfrm>
            <a:custGeom>
              <a:avLst/>
              <a:gdLst>
                <a:gd name="T0" fmla="*/ 323 w 380"/>
                <a:gd name="T1" fmla="*/ 52 h 225"/>
                <a:gd name="T2" fmla="*/ 182 w 380"/>
                <a:gd name="T3" fmla="*/ 28 h 225"/>
                <a:gd name="T4" fmla="*/ 42 w 380"/>
                <a:gd name="T5" fmla="*/ 48 h 225"/>
                <a:gd name="T6" fmla="*/ 78 w 380"/>
                <a:gd name="T7" fmla="*/ 180 h 225"/>
                <a:gd name="T8" fmla="*/ 268 w 380"/>
                <a:gd name="T9" fmla="*/ 161 h 225"/>
                <a:gd name="T10" fmla="*/ 358 w 380"/>
                <a:gd name="T11" fmla="*/ 97 h 225"/>
                <a:gd name="T12" fmla="*/ 323 w 380"/>
                <a:gd name="T13" fmla="*/ 52 h 225"/>
              </a:gdLst>
              <a:ahLst/>
              <a:cxnLst>
                <a:cxn ang="0">
                  <a:pos x="T0" y="T1"/>
                </a:cxn>
                <a:cxn ang="0">
                  <a:pos x="T2" y="T3"/>
                </a:cxn>
                <a:cxn ang="0">
                  <a:pos x="T4" y="T5"/>
                </a:cxn>
                <a:cxn ang="0">
                  <a:pos x="T6" y="T7"/>
                </a:cxn>
                <a:cxn ang="0">
                  <a:pos x="T8" y="T9"/>
                </a:cxn>
                <a:cxn ang="0">
                  <a:pos x="T10" y="T11"/>
                </a:cxn>
                <a:cxn ang="0">
                  <a:pos x="T12" y="T13"/>
                </a:cxn>
              </a:cxnLst>
              <a:rect l="0" t="0" r="r" b="b"/>
              <a:pathLst>
                <a:path w="380" h="225">
                  <a:moveTo>
                    <a:pt x="323" y="52"/>
                  </a:moveTo>
                  <a:cubicBezTo>
                    <a:pt x="323" y="52"/>
                    <a:pt x="248" y="0"/>
                    <a:pt x="182" y="28"/>
                  </a:cubicBezTo>
                  <a:cubicBezTo>
                    <a:pt x="115" y="56"/>
                    <a:pt x="56" y="66"/>
                    <a:pt x="42" y="48"/>
                  </a:cubicBezTo>
                  <a:cubicBezTo>
                    <a:pt x="42" y="48"/>
                    <a:pt x="0" y="134"/>
                    <a:pt x="78" y="180"/>
                  </a:cubicBezTo>
                  <a:cubicBezTo>
                    <a:pt x="155" y="225"/>
                    <a:pt x="243" y="189"/>
                    <a:pt x="268" y="161"/>
                  </a:cubicBezTo>
                  <a:cubicBezTo>
                    <a:pt x="294" y="133"/>
                    <a:pt x="335" y="88"/>
                    <a:pt x="358" y="97"/>
                  </a:cubicBezTo>
                  <a:cubicBezTo>
                    <a:pt x="380" y="106"/>
                    <a:pt x="323" y="52"/>
                    <a:pt x="323" y="52"/>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86" name="Freeform 68"/>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87" name="Freeform 69"/>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EDEDE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88" name="Freeform 70"/>
            <p:cNvSpPr/>
            <p:nvPr/>
          </p:nvSpPr>
          <p:spPr bwMode="auto">
            <a:xfrm>
              <a:off x="3335338" y="2140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AC"/>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89" name="Freeform 71"/>
            <p:cNvSpPr/>
            <p:nvPr/>
          </p:nvSpPr>
          <p:spPr bwMode="auto">
            <a:xfrm>
              <a:off x="3157538" y="210581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AC"/>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90" name="Freeform 72"/>
            <p:cNvSpPr/>
            <p:nvPr/>
          </p:nvSpPr>
          <p:spPr bwMode="auto">
            <a:xfrm>
              <a:off x="3665538" y="210581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AC"/>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91" name="Freeform 75"/>
            <p:cNvSpPr/>
            <p:nvPr/>
          </p:nvSpPr>
          <p:spPr bwMode="auto">
            <a:xfrm>
              <a:off x="3543300" y="2550319"/>
              <a:ext cx="234950" cy="561975"/>
            </a:xfrm>
            <a:custGeom>
              <a:avLst/>
              <a:gdLst>
                <a:gd name="T0" fmla="*/ 37 w 148"/>
                <a:gd name="T1" fmla="*/ 0 h 354"/>
                <a:gd name="T2" fmla="*/ 37 w 148"/>
                <a:gd name="T3" fmla="*/ 39 h 354"/>
                <a:gd name="T4" fmla="*/ 0 w 148"/>
                <a:gd name="T5" fmla="*/ 354 h 354"/>
                <a:gd name="T6" fmla="*/ 64 w 148"/>
                <a:gd name="T7" fmla="*/ 354 h 354"/>
                <a:gd name="T8" fmla="*/ 132 w 148"/>
                <a:gd name="T9" fmla="*/ 214 h 354"/>
                <a:gd name="T10" fmla="*/ 67 w 148"/>
                <a:gd name="T11" fmla="*/ 169 h 354"/>
                <a:gd name="T12" fmla="*/ 148 w 148"/>
                <a:gd name="T13" fmla="*/ 132 h 354"/>
                <a:gd name="T14" fmla="*/ 81 w 148"/>
                <a:gd name="T15" fmla="*/ 20 h 354"/>
                <a:gd name="T16" fmla="*/ 37 w 148"/>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4">
                  <a:moveTo>
                    <a:pt x="37" y="0"/>
                  </a:moveTo>
                  <a:lnTo>
                    <a:pt x="37" y="39"/>
                  </a:lnTo>
                  <a:lnTo>
                    <a:pt x="0" y="354"/>
                  </a:lnTo>
                  <a:lnTo>
                    <a:pt x="64" y="354"/>
                  </a:lnTo>
                  <a:lnTo>
                    <a:pt x="132" y="214"/>
                  </a:lnTo>
                  <a:lnTo>
                    <a:pt x="67" y="169"/>
                  </a:lnTo>
                  <a:lnTo>
                    <a:pt x="148" y="132"/>
                  </a:lnTo>
                  <a:lnTo>
                    <a:pt x="81" y="20"/>
                  </a:lnTo>
                  <a:lnTo>
                    <a:pt x="37" y="0"/>
                  </a:lnTo>
                  <a:close/>
                </a:path>
              </a:pathLst>
            </a:custGeom>
            <a:solidFill>
              <a:srgbClr val="1B1B1B"/>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92" name="Freeform 82"/>
            <p:cNvSpPr/>
            <p:nvPr/>
          </p:nvSpPr>
          <p:spPr bwMode="auto">
            <a:xfrm>
              <a:off x="3057525" y="175815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AC"/>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93" name="Freeform 93"/>
            <p:cNvSpPr/>
            <p:nvPr/>
          </p:nvSpPr>
          <p:spPr bwMode="auto">
            <a:xfrm>
              <a:off x="3194050" y="2169319"/>
              <a:ext cx="547688" cy="347663"/>
            </a:xfrm>
            <a:custGeom>
              <a:avLst/>
              <a:gdLst>
                <a:gd name="T0" fmla="*/ 338 w 342"/>
                <a:gd name="T1" fmla="*/ 4 h 217"/>
                <a:gd name="T2" fmla="*/ 336 w 342"/>
                <a:gd name="T3" fmla="*/ 13 h 217"/>
                <a:gd name="T4" fmla="*/ 293 w 342"/>
                <a:gd name="T5" fmla="*/ 115 h 217"/>
                <a:gd name="T6" fmla="*/ 172 w 342"/>
                <a:gd name="T7" fmla="*/ 192 h 217"/>
                <a:gd name="T8" fmla="*/ 51 w 342"/>
                <a:gd name="T9" fmla="*/ 119 h 217"/>
                <a:gd name="T10" fmla="*/ 7 w 342"/>
                <a:gd name="T11" fmla="*/ 13 h 217"/>
                <a:gd name="T12" fmla="*/ 5 w 342"/>
                <a:gd name="T13" fmla="*/ 0 h 217"/>
                <a:gd name="T14" fmla="*/ 0 w 342"/>
                <a:gd name="T15" fmla="*/ 35 h 217"/>
                <a:gd name="T16" fmla="*/ 29 w 342"/>
                <a:gd name="T17" fmla="*/ 125 h 217"/>
                <a:gd name="T18" fmla="*/ 170 w 342"/>
                <a:gd name="T19" fmla="*/ 217 h 217"/>
                <a:gd name="T20" fmla="*/ 311 w 342"/>
                <a:gd name="T21" fmla="*/ 125 h 217"/>
                <a:gd name="T22" fmla="*/ 340 w 342"/>
                <a:gd name="T23" fmla="*/ 30 h 217"/>
                <a:gd name="T24" fmla="*/ 338 w 342"/>
                <a:gd name="T25"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17">
                  <a:moveTo>
                    <a:pt x="338" y="4"/>
                  </a:moveTo>
                  <a:cubicBezTo>
                    <a:pt x="337" y="9"/>
                    <a:pt x="336" y="13"/>
                    <a:pt x="336" y="13"/>
                  </a:cubicBezTo>
                  <a:cubicBezTo>
                    <a:pt x="336" y="13"/>
                    <a:pt x="313" y="91"/>
                    <a:pt x="293" y="115"/>
                  </a:cubicBezTo>
                  <a:cubicBezTo>
                    <a:pt x="255" y="162"/>
                    <a:pt x="205" y="191"/>
                    <a:pt x="172" y="192"/>
                  </a:cubicBezTo>
                  <a:cubicBezTo>
                    <a:pt x="138" y="192"/>
                    <a:pt x="89" y="165"/>
                    <a:pt x="51" y="119"/>
                  </a:cubicBezTo>
                  <a:cubicBezTo>
                    <a:pt x="36" y="101"/>
                    <a:pt x="8" y="20"/>
                    <a:pt x="7" y="13"/>
                  </a:cubicBezTo>
                  <a:cubicBezTo>
                    <a:pt x="7" y="9"/>
                    <a:pt x="6" y="4"/>
                    <a:pt x="5" y="0"/>
                  </a:cubicBezTo>
                  <a:cubicBezTo>
                    <a:pt x="0" y="0"/>
                    <a:pt x="0" y="35"/>
                    <a:pt x="0" y="35"/>
                  </a:cubicBezTo>
                  <a:cubicBezTo>
                    <a:pt x="7" y="76"/>
                    <a:pt x="13" y="102"/>
                    <a:pt x="29" y="125"/>
                  </a:cubicBezTo>
                  <a:cubicBezTo>
                    <a:pt x="54" y="160"/>
                    <a:pt x="126" y="217"/>
                    <a:pt x="170" y="217"/>
                  </a:cubicBezTo>
                  <a:cubicBezTo>
                    <a:pt x="214" y="217"/>
                    <a:pt x="285" y="160"/>
                    <a:pt x="311" y="125"/>
                  </a:cubicBezTo>
                  <a:cubicBezTo>
                    <a:pt x="327" y="102"/>
                    <a:pt x="331" y="72"/>
                    <a:pt x="340" y="30"/>
                  </a:cubicBezTo>
                  <a:cubicBezTo>
                    <a:pt x="340" y="30"/>
                    <a:pt x="342" y="4"/>
                    <a:pt x="338" y="4"/>
                  </a:cubicBezTo>
                  <a:close/>
                </a:path>
              </a:pathLst>
            </a:custGeom>
            <a:solidFill>
              <a:srgbClr val="605343"/>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94" name="Freeform 95"/>
            <p:cNvSpPr>
              <a:spLocks noEditPoints="1"/>
            </p:cNvSpPr>
            <p:nvPr/>
          </p:nvSpPr>
          <p:spPr bwMode="auto">
            <a:xfrm>
              <a:off x="3222625" y="2077244"/>
              <a:ext cx="504825" cy="184150"/>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268085"/>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95" name="Freeform 96"/>
            <p:cNvSpPr/>
            <p:nvPr/>
          </p:nvSpPr>
          <p:spPr bwMode="auto">
            <a:xfrm>
              <a:off x="2670970" y="2516189"/>
              <a:ext cx="690563" cy="960438"/>
            </a:xfrm>
            <a:custGeom>
              <a:avLst/>
              <a:gdLst>
                <a:gd name="T0" fmla="*/ 155 w 430"/>
                <a:gd name="T1" fmla="*/ 55 h 598"/>
                <a:gd name="T2" fmla="*/ 348 w 430"/>
                <a:gd name="T3" fmla="*/ 103 h 598"/>
                <a:gd name="T4" fmla="*/ 402 w 430"/>
                <a:gd name="T5" fmla="*/ 279 h 598"/>
                <a:gd name="T6" fmla="*/ 205 w 430"/>
                <a:gd name="T7" fmla="*/ 597 h 598"/>
                <a:gd name="T8" fmla="*/ 33 w 430"/>
                <a:gd name="T9" fmla="*/ 272 h 598"/>
                <a:gd name="T10" fmla="*/ 155 w 430"/>
                <a:gd name="T11" fmla="*/ 55 h 598"/>
              </a:gdLst>
              <a:ahLst/>
              <a:cxnLst>
                <a:cxn ang="0">
                  <a:pos x="T0" y="T1"/>
                </a:cxn>
                <a:cxn ang="0">
                  <a:pos x="T2" y="T3"/>
                </a:cxn>
                <a:cxn ang="0">
                  <a:pos x="T4" y="T5"/>
                </a:cxn>
                <a:cxn ang="0">
                  <a:pos x="T6" y="T7"/>
                </a:cxn>
                <a:cxn ang="0">
                  <a:pos x="T8" y="T9"/>
                </a:cxn>
                <a:cxn ang="0">
                  <a:pos x="T10" y="T11"/>
                </a:cxn>
              </a:cxnLst>
              <a:rect l="0" t="0" r="r" b="b"/>
              <a:pathLst>
                <a:path w="430" h="598">
                  <a:moveTo>
                    <a:pt x="155" y="55"/>
                  </a:moveTo>
                  <a:cubicBezTo>
                    <a:pt x="171" y="26"/>
                    <a:pt x="297" y="0"/>
                    <a:pt x="348" y="103"/>
                  </a:cubicBezTo>
                  <a:cubicBezTo>
                    <a:pt x="400" y="207"/>
                    <a:pt x="374" y="243"/>
                    <a:pt x="402" y="279"/>
                  </a:cubicBezTo>
                  <a:cubicBezTo>
                    <a:pt x="430" y="316"/>
                    <a:pt x="364" y="598"/>
                    <a:pt x="205" y="597"/>
                  </a:cubicBezTo>
                  <a:cubicBezTo>
                    <a:pt x="36" y="596"/>
                    <a:pt x="0" y="326"/>
                    <a:pt x="33" y="272"/>
                  </a:cubicBezTo>
                  <a:cubicBezTo>
                    <a:pt x="67" y="217"/>
                    <a:pt x="37" y="55"/>
                    <a:pt x="155" y="55"/>
                  </a:cubicBezTo>
                </a:path>
              </a:pathLst>
            </a:custGeom>
            <a:solidFill>
              <a:srgbClr val="BF9741"/>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96" name="Freeform 97"/>
            <p:cNvSpPr/>
            <p:nvPr/>
          </p:nvSpPr>
          <p:spPr bwMode="auto">
            <a:xfrm>
              <a:off x="2415382" y="3375027"/>
              <a:ext cx="1184275"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close/>
                </a:path>
              </a:pathLst>
            </a:custGeom>
            <a:solidFill>
              <a:srgbClr val="7491A0"/>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97" name="Freeform 98"/>
            <p:cNvSpPr/>
            <p:nvPr/>
          </p:nvSpPr>
          <p:spPr bwMode="auto">
            <a:xfrm>
              <a:off x="2888457" y="3375027"/>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798" name="Freeform 99"/>
            <p:cNvSpPr/>
            <p:nvPr/>
          </p:nvSpPr>
          <p:spPr bwMode="auto">
            <a:xfrm>
              <a:off x="2890045" y="2976564"/>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BC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0" name="Group 50"/>
            <p:cNvGrpSpPr/>
            <p:nvPr/>
          </p:nvGrpSpPr>
          <p:grpSpPr>
            <a:xfrm>
              <a:off x="3186172" y="2302670"/>
              <a:ext cx="468254" cy="828676"/>
              <a:chOff x="2548790" y="2218532"/>
              <a:chExt cx="468254" cy="828676"/>
            </a:xfrm>
          </p:grpSpPr>
          <p:grpSp>
            <p:nvGrpSpPr>
              <p:cNvPr id="111" name="Group 181"/>
              <p:cNvGrpSpPr/>
              <p:nvPr/>
            </p:nvGrpSpPr>
            <p:grpSpPr>
              <a:xfrm>
                <a:off x="2663031" y="2218532"/>
                <a:ext cx="354013" cy="827088"/>
                <a:chOff x="2291616" y="2152651"/>
                <a:chExt cx="354013" cy="827088"/>
              </a:xfrm>
            </p:grpSpPr>
            <p:sp>
              <p:nvSpPr>
                <p:cNvPr id="1048799" name="Freeform 73"/>
                <p:cNvSpPr/>
                <p:nvPr/>
              </p:nvSpPr>
              <p:spPr bwMode="auto">
                <a:xfrm>
                  <a:off x="2291616" y="2544763"/>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00" name="Freeform 76"/>
                <p:cNvSpPr/>
                <p:nvPr/>
              </p:nvSpPr>
              <p:spPr bwMode="auto">
                <a:xfrm>
                  <a:off x="2420204" y="2544763"/>
                  <a:ext cx="114300" cy="112713"/>
                </a:xfrm>
                <a:custGeom>
                  <a:avLst/>
                  <a:gdLst>
                    <a:gd name="T0" fmla="*/ 0 w 71"/>
                    <a:gd name="T1" fmla="*/ 39 h 70"/>
                    <a:gd name="T2" fmla="*/ 20 w 71"/>
                    <a:gd name="T3" fmla="*/ 70 h 70"/>
                    <a:gd name="T4" fmla="*/ 51 w 71"/>
                    <a:gd name="T5" fmla="*/ 70 h 70"/>
                    <a:gd name="T6" fmla="*/ 71 w 71"/>
                    <a:gd name="T7" fmla="*/ 39 h 70"/>
                    <a:gd name="T8" fmla="*/ 36 w 71"/>
                    <a:gd name="T9" fmla="*/ 0 h 70"/>
                    <a:gd name="T10" fmla="*/ 0 w 71"/>
                    <a:gd name="T11" fmla="*/ 39 h 70"/>
                  </a:gdLst>
                  <a:ahLst/>
                  <a:cxnLst>
                    <a:cxn ang="0">
                      <a:pos x="T0" y="T1"/>
                    </a:cxn>
                    <a:cxn ang="0">
                      <a:pos x="T2" y="T3"/>
                    </a:cxn>
                    <a:cxn ang="0">
                      <a:pos x="T4" y="T5"/>
                    </a:cxn>
                    <a:cxn ang="0">
                      <a:pos x="T6" y="T7"/>
                    </a:cxn>
                    <a:cxn ang="0">
                      <a:pos x="T8" y="T9"/>
                    </a:cxn>
                    <a:cxn ang="0">
                      <a:pos x="T10" y="T11"/>
                    </a:cxn>
                  </a:cxnLst>
                  <a:rect l="0" t="0" r="r" b="b"/>
                  <a:pathLst>
                    <a:path w="71" h="70">
                      <a:moveTo>
                        <a:pt x="0" y="39"/>
                      </a:moveTo>
                      <a:cubicBezTo>
                        <a:pt x="20" y="70"/>
                        <a:pt x="20" y="70"/>
                        <a:pt x="20" y="70"/>
                      </a:cubicBezTo>
                      <a:cubicBezTo>
                        <a:pt x="30" y="70"/>
                        <a:pt x="41" y="70"/>
                        <a:pt x="51" y="70"/>
                      </a:cubicBezTo>
                      <a:cubicBezTo>
                        <a:pt x="71" y="39"/>
                        <a:pt x="71" y="39"/>
                        <a:pt x="71" y="39"/>
                      </a:cubicBezTo>
                      <a:cubicBezTo>
                        <a:pt x="36" y="0"/>
                        <a:pt x="36" y="0"/>
                        <a:pt x="36" y="0"/>
                      </a:cubicBezTo>
                      <a:cubicBezTo>
                        <a:pt x="0" y="39"/>
                        <a:pt x="0" y="39"/>
                        <a:pt x="0" y="39"/>
                      </a:cubicBezTo>
                    </a:path>
                  </a:pathLst>
                </a:custGeom>
                <a:solidFill>
                  <a:srgbClr val="268085"/>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01" name="Freeform 77"/>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268085"/>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02" name="Freeform 78"/>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03" name="Freeform 79"/>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04" name="Freeform 80"/>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05" name="Freeform 81"/>
                <p:cNvSpPr/>
                <p:nvPr/>
              </p:nvSpPr>
              <p:spPr bwMode="auto">
                <a:xfrm>
                  <a:off x="2344004" y="2322513"/>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8A"/>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06" name="Freeform 83"/>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07" name="Freeform 84"/>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08" name="Freeform 85"/>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1E1E1"/>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09" name="Freeform 86"/>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10" name="Freeform 87"/>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close/>
                    </a:path>
                  </a:pathLst>
                </a:custGeom>
                <a:solidFill>
                  <a:srgbClr val="E9BEA3"/>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11" name="Freeform 88"/>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12" name="Freeform 89"/>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2F2F2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13" name="Freeform 90"/>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14" name="Rectangle 91"/>
                <p:cNvSpPr>
                  <a:spLocks noChangeArrowheads="1"/>
                </p:cNvSpPr>
                <p:nvPr/>
              </p:nvSpPr>
              <p:spPr bwMode="auto">
                <a:xfrm>
                  <a:off x="2451954" y="2657476"/>
                  <a:ext cx="50800" cy="1588"/>
                </a:xfrm>
                <a:prstGeom prst="rect">
                  <a:avLst/>
                </a:prstGeom>
                <a:solidFill>
                  <a:srgbClr val="227377"/>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15" name="Rectangle 92"/>
                <p:cNvSpPr>
                  <a:spLocks noChangeArrowheads="1"/>
                </p:cNvSpPr>
                <p:nvPr/>
              </p:nvSpPr>
              <p:spPr bwMode="auto">
                <a:xfrm>
                  <a:off x="2451954" y="2657476"/>
                  <a:ext cx="50800" cy="15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16" name="Freeform 94"/>
                <p:cNvSpPr/>
                <p:nvPr/>
              </p:nvSpPr>
              <p:spPr bwMode="auto">
                <a:xfrm>
                  <a:off x="2340829" y="2152651"/>
                  <a:ext cx="276225" cy="169863"/>
                </a:xfrm>
                <a:custGeom>
                  <a:avLst/>
                  <a:gdLst>
                    <a:gd name="T0" fmla="*/ 163 w 172"/>
                    <a:gd name="T1" fmla="*/ 36 h 105"/>
                    <a:gd name="T2" fmla="*/ 101 w 172"/>
                    <a:gd name="T3" fmla="*/ 3 h 105"/>
                    <a:gd name="T4" fmla="*/ 86 w 172"/>
                    <a:gd name="T5" fmla="*/ 11 h 105"/>
                    <a:gd name="T6" fmla="*/ 71 w 172"/>
                    <a:gd name="T7" fmla="*/ 3 h 105"/>
                    <a:gd name="T8" fmla="*/ 9 w 172"/>
                    <a:gd name="T9" fmla="*/ 36 h 105"/>
                    <a:gd name="T10" fmla="*/ 0 w 172"/>
                    <a:gd name="T11" fmla="*/ 65 h 105"/>
                    <a:gd name="T12" fmla="*/ 0 w 172"/>
                    <a:gd name="T13" fmla="*/ 104 h 105"/>
                    <a:gd name="T14" fmla="*/ 14 w 172"/>
                    <a:gd name="T15" fmla="*/ 101 h 105"/>
                    <a:gd name="T16" fmla="*/ 24 w 172"/>
                    <a:gd name="T17" fmla="*/ 74 h 105"/>
                    <a:gd name="T18" fmla="*/ 45 w 172"/>
                    <a:gd name="T19" fmla="*/ 48 h 105"/>
                    <a:gd name="T20" fmla="*/ 86 w 172"/>
                    <a:gd name="T21" fmla="*/ 33 h 105"/>
                    <a:gd name="T22" fmla="*/ 127 w 172"/>
                    <a:gd name="T23" fmla="*/ 48 h 105"/>
                    <a:gd name="T24" fmla="*/ 148 w 172"/>
                    <a:gd name="T25" fmla="*/ 74 h 105"/>
                    <a:gd name="T26" fmla="*/ 159 w 172"/>
                    <a:gd name="T27" fmla="*/ 101 h 105"/>
                    <a:gd name="T28" fmla="*/ 172 w 172"/>
                    <a:gd name="T29" fmla="*/ 104 h 105"/>
                    <a:gd name="T30" fmla="*/ 172 w 172"/>
                    <a:gd name="T31" fmla="*/ 65 h 105"/>
                    <a:gd name="T32" fmla="*/ 163 w 172"/>
                    <a:gd name="T33"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05">
                      <a:moveTo>
                        <a:pt x="163" y="36"/>
                      </a:moveTo>
                      <a:cubicBezTo>
                        <a:pt x="157" y="23"/>
                        <a:pt x="109" y="6"/>
                        <a:pt x="101" y="3"/>
                      </a:cubicBezTo>
                      <a:cubicBezTo>
                        <a:pt x="92" y="0"/>
                        <a:pt x="86" y="11"/>
                        <a:pt x="86" y="11"/>
                      </a:cubicBezTo>
                      <a:cubicBezTo>
                        <a:pt x="86" y="11"/>
                        <a:pt x="80" y="0"/>
                        <a:pt x="71" y="3"/>
                      </a:cubicBezTo>
                      <a:cubicBezTo>
                        <a:pt x="63" y="6"/>
                        <a:pt x="15" y="23"/>
                        <a:pt x="9" y="36"/>
                      </a:cubicBezTo>
                      <a:cubicBezTo>
                        <a:pt x="3" y="48"/>
                        <a:pt x="0" y="57"/>
                        <a:pt x="0" y="65"/>
                      </a:cubicBezTo>
                      <a:cubicBezTo>
                        <a:pt x="0" y="74"/>
                        <a:pt x="0" y="104"/>
                        <a:pt x="0" y="104"/>
                      </a:cubicBezTo>
                      <a:cubicBezTo>
                        <a:pt x="0" y="104"/>
                        <a:pt x="9" y="105"/>
                        <a:pt x="14" y="101"/>
                      </a:cubicBezTo>
                      <a:cubicBezTo>
                        <a:pt x="19" y="98"/>
                        <a:pt x="24" y="87"/>
                        <a:pt x="24" y="74"/>
                      </a:cubicBezTo>
                      <a:cubicBezTo>
                        <a:pt x="24" y="61"/>
                        <a:pt x="34" y="50"/>
                        <a:pt x="45" y="48"/>
                      </a:cubicBezTo>
                      <a:cubicBezTo>
                        <a:pt x="58" y="46"/>
                        <a:pt x="86" y="41"/>
                        <a:pt x="86" y="33"/>
                      </a:cubicBezTo>
                      <a:cubicBezTo>
                        <a:pt x="86" y="41"/>
                        <a:pt x="117" y="46"/>
                        <a:pt x="127" y="48"/>
                      </a:cubicBezTo>
                      <a:cubicBezTo>
                        <a:pt x="139" y="50"/>
                        <a:pt x="148" y="61"/>
                        <a:pt x="148" y="74"/>
                      </a:cubicBezTo>
                      <a:cubicBezTo>
                        <a:pt x="148" y="87"/>
                        <a:pt x="154" y="98"/>
                        <a:pt x="159" y="101"/>
                      </a:cubicBezTo>
                      <a:cubicBezTo>
                        <a:pt x="164" y="105"/>
                        <a:pt x="172" y="104"/>
                        <a:pt x="172" y="104"/>
                      </a:cubicBezTo>
                      <a:cubicBezTo>
                        <a:pt x="172" y="104"/>
                        <a:pt x="172" y="74"/>
                        <a:pt x="172" y="65"/>
                      </a:cubicBezTo>
                      <a:cubicBezTo>
                        <a:pt x="172" y="57"/>
                        <a:pt x="169" y="48"/>
                        <a:pt x="163" y="36"/>
                      </a:cubicBezTo>
                      <a:close/>
                    </a:path>
                  </a:pathLst>
                </a:custGeom>
                <a:solidFill>
                  <a:srgbClr val="605343"/>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48817" name="Freeform 74"/>
              <p:cNvSpPr/>
              <p:nvPr/>
            </p:nvSpPr>
            <p:spPr bwMode="auto">
              <a:xfrm>
                <a:off x="2548790" y="2485233"/>
                <a:ext cx="233363" cy="561975"/>
              </a:xfrm>
              <a:custGeom>
                <a:avLst/>
                <a:gdLst>
                  <a:gd name="T0" fmla="*/ 111 w 147"/>
                  <a:gd name="T1" fmla="*/ 0 h 354"/>
                  <a:gd name="T2" fmla="*/ 111 w 147"/>
                  <a:gd name="T3" fmla="*/ 39 h 354"/>
                  <a:gd name="T4" fmla="*/ 147 w 147"/>
                  <a:gd name="T5" fmla="*/ 354 h 354"/>
                  <a:gd name="T6" fmla="*/ 84 w 147"/>
                  <a:gd name="T7" fmla="*/ 354 h 354"/>
                  <a:gd name="T8" fmla="*/ 15 w 147"/>
                  <a:gd name="T9" fmla="*/ 214 h 354"/>
                  <a:gd name="T10" fmla="*/ 81 w 147"/>
                  <a:gd name="T11" fmla="*/ 169 h 354"/>
                  <a:gd name="T12" fmla="*/ 0 w 147"/>
                  <a:gd name="T13" fmla="*/ 132 h 354"/>
                  <a:gd name="T14" fmla="*/ 75 w 147"/>
                  <a:gd name="T15" fmla="*/ 16 h 354"/>
                  <a:gd name="T16" fmla="*/ 111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1" y="0"/>
                    </a:moveTo>
                    <a:lnTo>
                      <a:pt x="111" y="39"/>
                    </a:lnTo>
                    <a:lnTo>
                      <a:pt x="147" y="354"/>
                    </a:lnTo>
                    <a:lnTo>
                      <a:pt x="84" y="354"/>
                    </a:lnTo>
                    <a:lnTo>
                      <a:pt x="15" y="214"/>
                    </a:lnTo>
                    <a:lnTo>
                      <a:pt x="81" y="169"/>
                    </a:lnTo>
                    <a:lnTo>
                      <a:pt x="0" y="132"/>
                    </a:lnTo>
                    <a:lnTo>
                      <a:pt x="75" y="16"/>
                    </a:lnTo>
                    <a:lnTo>
                      <a:pt x="111" y="0"/>
                    </a:lnTo>
                    <a:close/>
                  </a:path>
                </a:pathLst>
              </a:custGeom>
              <a:solidFill>
                <a:srgbClr val="1A1A1A"/>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2" name="Group 51"/>
            <p:cNvGrpSpPr/>
            <p:nvPr/>
          </p:nvGrpSpPr>
          <p:grpSpPr>
            <a:xfrm>
              <a:off x="2639220" y="2590802"/>
              <a:ext cx="709612" cy="769937"/>
              <a:chOff x="2668588" y="2424907"/>
              <a:chExt cx="709612" cy="769937"/>
            </a:xfrm>
          </p:grpSpPr>
          <p:sp>
            <p:nvSpPr>
              <p:cNvPr id="1048818" name="Freeform 100"/>
              <p:cNvSpPr/>
              <p:nvPr/>
            </p:nvSpPr>
            <p:spPr bwMode="auto">
              <a:xfrm>
                <a:off x="3257550" y="2820194"/>
                <a:ext cx="120650" cy="177800"/>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BC2"/>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19" name="Freeform 101"/>
              <p:cNvSpPr/>
              <p:nvPr/>
            </p:nvSpPr>
            <p:spPr bwMode="auto">
              <a:xfrm>
                <a:off x="2695575" y="2820194"/>
                <a:ext cx="122238" cy="177800"/>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BC2"/>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20" name="Freeform 102"/>
              <p:cNvSpPr/>
              <p:nvPr/>
            </p:nvSpPr>
            <p:spPr bwMode="auto">
              <a:xfrm>
                <a:off x="2919413" y="3112294"/>
                <a:ext cx="234950"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AF9B"/>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21" name="Freeform 103"/>
              <p:cNvSpPr/>
              <p:nvPr/>
            </p:nvSpPr>
            <p:spPr bwMode="auto">
              <a:xfrm>
                <a:off x="2711450" y="2445544"/>
                <a:ext cx="652463" cy="723900"/>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BC2"/>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22" name="Freeform 104"/>
              <p:cNvSpPr/>
              <p:nvPr/>
            </p:nvSpPr>
            <p:spPr bwMode="auto">
              <a:xfrm>
                <a:off x="2668588" y="2424907"/>
                <a:ext cx="690563" cy="498475"/>
              </a:xfrm>
              <a:custGeom>
                <a:avLst/>
                <a:gdLst>
                  <a:gd name="T0" fmla="*/ 259 w 430"/>
                  <a:gd name="T1" fmla="*/ 148 h 310"/>
                  <a:gd name="T2" fmla="*/ 357 w 430"/>
                  <a:gd name="T3" fmla="*/ 226 h 310"/>
                  <a:gd name="T4" fmla="*/ 387 w 430"/>
                  <a:gd name="T5" fmla="*/ 301 h 310"/>
                  <a:gd name="T6" fmla="*/ 411 w 430"/>
                  <a:gd name="T7" fmla="*/ 145 h 310"/>
                  <a:gd name="T8" fmla="*/ 257 w 430"/>
                  <a:gd name="T9" fmla="*/ 4 h 310"/>
                  <a:gd name="T10" fmla="*/ 104 w 430"/>
                  <a:gd name="T11" fmla="*/ 47 h 310"/>
                  <a:gd name="T12" fmla="*/ 63 w 430"/>
                  <a:gd name="T13" fmla="*/ 310 h 310"/>
                  <a:gd name="T14" fmla="*/ 148 w 430"/>
                  <a:gd name="T15" fmla="*/ 105 h 310"/>
                  <a:gd name="T16" fmla="*/ 259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259" y="148"/>
                    </a:moveTo>
                    <a:cubicBezTo>
                      <a:pt x="295" y="223"/>
                      <a:pt x="310" y="246"/>
                      <a:pt x="357" y="226"/>
                    </a:cubicBezTo>
                    <a:cubicBezTo>
                      <a:pt x="405" y="206"/>
                      <a:pt x="396" y="262"/>
                      <a:pt x="387" y="301"/>
                    </a:cubicBezTo>
                    <a:cubicBezTo>
                      <a:pt x="430" y="248"/>
                      <a:pt x="425" y="197"/>
                      <a:pt x="411" y="145"/>
                    </a:cubicBezTo>
                    <a:cubicBezTo>
                      <a:pt x="397" y="88"/>
                      <a:pt x="325" y="2"/>
                      <a:pt x="257" y="4"/>
                    </a:cubicBezTo>
                    <a:cubicBezTo>
                      <a:pt x="220" y="0"/>
                      <a:pt x="164" y="5"/>
                      <a:pt x="104" y="47"/>
                    </a:cubicBezTo>
                    <a:cubicBezTo>
                      <a:pt x="0" y="122"/>
                      <a:pt x="35" y="290"/>
                      <a:pt x="63" y="310"/>
                    </a:cubicBezTo>
                    <a:cubicBezTo>
                      <a:pt x="36" y="155"/>
                      <a:pt x="102" y="186"/>
                      <a:pt x="148" y="105"/>
                    </a:cubicBezTo>
                    <a:cubicBezTo>
                      <a:pt x="163" y="69"/>
                      <a:pt x="221" y="67"/>
                      <a:pt x="259" y="148"/>
                    </a:cubicBezTo>
                    <a:close/>
                  </a:path>
                </a:pathLst>
              </a:custGeom>
              <a:solidFill>
                <a:srgbClr val="BF974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48823" name="Freeform 105"/>
            <p:cNvSpPr/>
            <p:nvPr/>
          </p:nvSpPr>
          <p:spPr bwMode="auto">
            <a:xfrm>
              <a:off x="2712245" y="3384552"/>
              <a:ext cx="234950" cy="433388"/>
            </a:xfrm>
            <a:custGeom>
              <a:avLst/>
              <a:gdLst>
                <a:gd name="T0" fmla="*/ 148 w 148"/>
                <a:gd name="T1" fmla="*/ 272 h 273"/>
                <a:gd name="T2" fmla="*/ 84 w 148"/>
                <a:gd name="T3" fmla="*/ 272 h 273"/>
                <a:gd name="T4" fmla="*/ 80 w 148"/>
                <a:gd name="T5" fmla="*/ 273 h 273"/>
                <a:gd name="T6" fmla="*/ 16 w 148"/>
                <a:gd name="T7" fmla="*/ 213 h 273"/>
                <a:gd name="T8" fmla="*/ 81 w 148"/>
                <a:gd name="T9" fmla="*/ 169 h 273"/>
                <a:gd name="T10" fmla="*/ 0 w 148"/>
                <a:gd name="T11" fmla="*/ 131 h 273"/>
                <a:gd name="T12" fmla="*/ 54 w 148"/>
                <a:gd name="T13" fmla="*/ 48 h 273"/>
                <a:gd name="T14" fmla="*/ 75 w 148"/>
                <a:gd name="T15" fmla="*/ 16 h 273"/>
                <a:gd name="T16" fmla="*/ 111 w 148"/>
                <a:gd name="T17" fmla="*/ 0 h 273"/>
                <a:gd name="T18" fmla="*/ 111 w 148"/>
                <a:gd name="T19" fmla="*/ 38 h 273"/>
                <a:gd name="T20" fmla="*/ 147 w 148"/>
                <a:gd name="T21" fmla="*/ 273 h 273"/>
                <a:gd name="T22" fmla="*/ 148 w 148"/>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73">
                  <a:moveTo>
                    <a:pt x="148" y="272"/>
                  </a:moveTo>
                  <a:lnTo>
                    <a:pt x="84" y="272"/>
                  </a:lnTo>
                  <a:lnTo>
                    <a:pt x="80" y="273"/>
                  </a:lnTo>
                  <a:lnTo>
                    <a:pt x="16" y="213"/>
                  </a:lnTo>
                  <a:lnTo>
                    <a:pt x="81" y="169"/>
                  </a:lnTo>
                  <a:lnTo>
                    <a:pt x="0" y="131"/>
                  </a:lnTo>
                  <a:lnTo>
                    <a:pt x="54" y="48"/>
                  </a:lnTo>
                  <a:lnTo>
                    <a:pt x="75" y="16"/>
                  </a:lnTo>
                  <a:lnTo>
                    <a:pt x="111" y="0"/>
                  </a:lnTo>
                  <a:lnTo>
                    <a:pt x="111" y="38"/>
                  </a:lnTo>
                  <a:lnTo>
                    <a:pt x="147" y="273"/>
                  </a:lnTo>
                  <a:lnTo>
                    <a:pt x="148" y="272"/>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24" name="Freeform 106"/>
            <p:cNvSpPr/>
            <p:nvPr/>
          </p:nvSpPr>
          <p:spPr bwMode="auto">
            <a:xfrm>
              <a:off x="3067845" y="3381377"/>
              <a:ext cx="231775" cy="436563"/>
            </a:xfrm>
            <a:custGeom>
              <a:avLst/>
              <a:gdLst>
                <a:gd name="T0" fmla="*/ 66 w 146"/>
                <a:gd name="T1" fmla="*/ 169 h 275"/>
                <a:gd name="T2" fmla="*/ 132 w 146"/>
                <a:gd name="T3" fmla="*/ 212 h 275"/>
                <a:gd name="T4" fmla="*/ 67 w 146"/>
                <a:gd name="T5" fmla="*/ 275 h 275"/>
                <a:gd name="T6" fmla="*/ 63 w 146"/>
                <a:gd name="T7" fmla="*/ 274 h 275"/>
                <a:gd name="T8" fmla="*/ 0 w 146"/>
                <a:gd name="T9" fmla="*/ 274 h 275"/>
                <a:gd name="T10" fmla="*/ 1 w 146"/>
                <a:gd name="T11" fmla="*/ 275 h 275"/>
                <a:gd name="T12" fmla="*/ 37 w 146"/>
                <a:gd name="T13" fmla="*/ 37 h 275"/>
                <a:gd name="T14" fmla="*/ 37 w 146"/>
                <a:gd name="T15" fmla="*/ 0 h 275"/>
                <a:gd name="T16" fmla="*/ 81 w 146"/>
                <a:gd name="T17" fmla="*/ 19 h 275"/>
                <a:gd name="T18" fmla="*/ 100 w 146"/>
                <a:gd name="T19" fmla="*/ 51 h 275"/>
                <a:gd name="T20" fmla="*/ 146 w 146"/>
                <a:gd name="T21" fmla="*/ 130 h 275"/>
                <a:gd name="T22" fmla="*/ 66 w 146"/>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75">
                  <a:moveTo>
                    <a:pt x="66" y="169"/>
                  </a:moveTo>
                  <a:lnTo>
                    <a:pt x="132" y="212"/>
                  </a:lnTo>
                  <a:lnTo>
                    <a:pt x="67" y="275"/>
                  </a:lnTo>
                  <a:lnTo>
                    <a:pt x="63" y="274"/>
                  </a:lnTo>
                  <a:lnTo>
                    <a:pt x="0" y="274"/>
                  </a:lnTo>
                  <a:lnTo>
                    <a:pt x="1" y="275"/>
                  </a:lnTo>
                  <a:lnTo>
                    <a:pt x="37" y="37"/>
                  </a:lnTo>
                  <a:lnTo>
                    <a:pt x="37" y="0"/>
                  </a:lnTo>
                  <a:lnTo>
                    <a:pt x="81" y="19"/>
                  </a:lnTo>
                  <a:lnTo>
                    <a:pt x="100" y="51"/>
                  </a:lnTo>
                  <a:lnTo>
                    <a:pt x="146" y="130"/>
                  </a:lnTo>
                  <a:lnTo>
                    <a:pt x="66" y="169"/>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25" name="Freeform 107"/>
            <p:cNvSpPr/>
            <p:nvPr/>
          </p:nvSpPr>
          <p:spPr bwMode="auto">
            <a:xfrm>
              <a:off x="5316538" y="1786732"/>
              <a:ext cx="379413" cy="960438"/>
            </a:xfrm>
            <a:custGeom>
              <a:avLst/>
              <a:gdLst>
                <a:gd name="T0" fmla="*/ 85 w 236"/>
                <a:gd name="T1" fmla="*/ 54 h 598"/>
                <a:gd name="T2" fmla="*/ 191 w 236"/>
                <a:gd name="T3" fmla="*/ 103 h 598"/>
                <a:gd name="T4" fmla="*/ 221 w 236"/>
                <a:gd name="T5" fmla="*/ 279 h 598"/>
                <a:gd name="T6" fmla="*/ 113 w 236"/>
                <a:gd name="T7" fmla="*/ 597 h 598"/>
                <a:gd name="T8" fmla="*/ 18 w 236"/>
                <a:gd name="T9" fmla="*/ 271 h 598"/>
                <a:gd name="T10" fmla="*/ 85 w 236"/>
                <a:gd name="T11" fmla="*/ 54 h 598"/>
              </a:gdLst>
              <a:ahLst/>
              <a:cxnLst>
                <a:cxn ang="0">
                  <a:pos x="T0" y="T1"/>
                </a:cxn>
                <a:cxn ang="0">
                  <a:pos x="T2" y="T3"/>
                </a:cxn>
                <a:cxn ang="0">
                  <a:pos x="T4" y="T5"/>
                </a:cxn>
                <a:cxn ang="0">
                  <a:pos x="T6" y="T7"/>
                </a:cxn>
                <a:cxn ang="0">
                  <a:pos x="T8" y="T9"/>
                </a:cxn>
                <a:cxn ang="0">
                  <a:pos x="T10" y="T11"/>
                </a:cxn>
              </a:cxnLst>
              <a:rect l="0" t="0" r="r" b="b"/>
              <a:pathLst>
                <a:path w="236" h="598">
                  <a:moveTo>
                    <a:pt x="85" y="54"/>
                  </a:moveTo>
                  <a:cubicBezTo>
                    <a:pt x="94" y="25"/>
                    <a:pt x="163" y="0"/>
                    <a:pt x="191" y="103"/>
                  </a:cubicBezTo>
                  <a:cubicBezTo>
                    <a:pt x="219" y="206"/>
                    <a:pt x="205" y="243"/>
                    <a:pt x="221" y="279"/>
                  </a:cubicBezTo>
                  <a:cubicBezTo>
                    <a:pt x="236" y="316"/>
                    <a:pt x="200" y="598"/>
                    <a:pt x="113" y="597"/>
                  </a:cubicBezTo>
                  <a:cubicBezTo>
                    <a:pt x="20" y="596"/>
                    <a:pt x="0" y="326"/>
                    <a:pt x="18" y="271"/>
                  </a:cubicBezTo>
                  <a:cubicBezTo>
                    <a:pt x="37" y="217"/>
                    <a:pt x="20" y="54"/>
                    <a:pt x="85" y="54"/>
                  </a:cubicBezTo>
                </a:path>
              </a:pathLst>
            </a:custGeom>
            <a:solidFill>
              <a:srgbClr val="605343"/>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26" name="Freeform 108"/>
            <p:cNvSpPr/>
            <p:nvPr/>
          </p:nvSpPr>
          <p:spPr bwMode="auto">
            <a:xfrm>
              <a:off x="5702300" y="1786732"/>
              <a:ext cx="379413" cy="960438"/>
            </a:xfrm>
            <a:custGeom>
              <a:avLst/>
              <a:gdLst>
                <a:gd name="T0" fmla="*/ 151 w 237"/>
                <a:gd name="T1" fmla="*/ 54 h 598"/>
                <a:gd name="T2" fmla="*/ 45 w 237"/>
                <a:gd name="T3" fmla="*/ 103 h 598"/>
                <a:gd name="T4" fmla="*/ 15 w 237"/>
                <a:gd name="T5" fmla="*/ 279 h 598"/>
                <a:gd name="T6" fmla="*/ 123 w 237"/>
                <a:gd name="T7" fmla="*/ 597 h 598"/>
                <a:gd name="T8" fmla="*/ 218 w 237"/>
                <a:gd name="T9" fmla="*/ 271 h 598"/>
                <a:gd name="T10" fmla="*/ 151 w 237"/>
                <a:gd name="T11" fmla="*/ 54 h 598"/>
              </a:gdLst>
              <a:ahLst/>
              <a:cxnLst>
                <a:cxn ang="0">
                  <a:pos x="T0" y="T1"/>
                </a:cxn>
                <a:cxn ang="0">
                  <a:pos x="T2" y="T3"/>
                </a:cxn>
                <a:cxn ang="0">
                  <a:pos x="T4" y="T5"/>
                </a:cxn>
                <a:cxn ang="0">
                  <a:pos x="T6" y="T7"/>
                </a:cxn>
                <a:cxn ang="0">
                  <a:pos x="T8" y="T9"/>
                </a:cxn>
                <a:cxn ang="0">
                  <a:pos x="T10" y="T11"/>
                </a:cxn>
              </a:cxnLst>
              <a:rect l="0" t="0" r="r" b="b"/>
              <a:pathLst>
                <a:path w="237" h="598">
                  <a:moveTo>
                    <a:pt x="151" y="54"/>
                  </a:moveTo>
                  <a:cubicBezTo>
                    <a:pt x="142" y="25"/>
                    <a:pt x="73" y="0"/>
                    <a:pt x="45" y="103"/>
                  </a:cubicBezTo>
                  <a:cubicBezTo>
                    <a:pt x="17" y="206"/>
                    <a:pt x="31" y="243"/>
                    <a:pt x="15" y="279"/>
                  </a:cubicBezTo>
                  <a:cubicBezTo>
                    <a:pt x="0" y="316"/>
                    <a:pt x="37" y="598"/>
                    <a:pt x="123" y="597"/>
                  </a:cubicBezTo>
                  <a:cubicBezTo>
                    <a:pt x="216" y="596"/>
                    <a:pt x="237" y="326"/>
                    <a:pt x="218" y="271"/>
                  </a:cubicBezTo>
                  <a:cubicBezTo>
                    <a:pt x="200" y="217"/>
                    <a:pt x="216" y="54"/>
                    <a:pt x="151" y="54"/>
                  </a:cubicBezTo>
                </a:path>
              </a:pathLst>
            </a:custGeom>
            <a:solidFill>
              <a:srgbClr val="605343"/>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27" name="Freeform 109"/>
            <p:cNvSpPr/>
            <p:nvPr/>
          </p:nvSpPr>
          <p:spPr bwMode="auto">
            <a:xfrm>
              <a:off x="5116513" y="2553494"/>
              <a:ext cx="1182688"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path>
              </a:pathLst>
            </a:custGeom>
            <a:solidFill>
              <a:srgbClr val="C93838"/>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28" name="Freeform 110"/>
            <p:cNvSpPr/>
            <p:nvPr/>
          </p:nvSpPr>
          <p:spPr bwMode="auto">
            <a:xfrm>
              <a:off x="5588000" y="2553494"/>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C93838"/>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29" name="Freeform 111"/>
            <p:cNvSpPr/>
            <p:nvPr/>
          </p:nvSpPr>
          <p:spPr bwMode="auto">
            <a:xfrm>
              <a:off x="5589588" y="2155032"/>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CB9"/>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30" name="Freeform 112"/>
            <p:cNvSpPr/>
            <p:nvPr/>
          </p:nvSpPr>
          <p:spPr bwMode="auto">
            <a:xfrm>
              <a:off x="5927725" y="2164557"/>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CB9"/>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31" name="Freeform 113"/>
            <p:cNvSpPr/>
            <p:nvPr/>
          </p:nvSpPr>
          <p:spPr bwMode="auto">
            <a:xfrm>
              <a:off x="5365750" y="2164557"/>
              <a:ext cx="122238"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CB9"/>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32" name="Freeform 114"/>
            <p:cNvSpPr/>
            <p:nvPr/>
          </p:nvSpPr>
          <p:spPr bwMode="auto">
            <a:xfrm>
              <a:off x="5589588" y="2458244"/>
              <a:ext cx="234950" cy="80963"/>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B094"/>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33" name="Freeform 115"/>
            <p:cNvSpPr/>
            <p:nvPr/>
          </p:nvSpPr>
          <p:spPr bwMode="auto">
            <a:xfrm>
              <a:off x="5381625" y="1791494"/>
              <a:ext cx="652463"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CB9"/>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34" name="Freeform 116"/>
            <p:cNvSpPr/>
            <p:nvPr/>
          </p:nvSpPr>
          <p:spPr bwMode="auto">
            <a:xfrm>
              <a:off x="5368925" y="1774032"/>
              <a:ext cx="657225" cy="493713"/>
            </a:xfrm>
            <a:custGeom>
              <a:avLst/>
              <a:gdLst>
                <a:gd name="T0" fmla="*/ 392 w 409"/>
                <a:gd name="T1" fmla="*/ 143 h 308"/>
                <a:gd name="T2" fmla="*/ 238 w 409"/>
                <a:gd name="T3" fmla="*/ 2 h 308"/>
                <a:gd name="T4" fmla="*/ 204 w 409"/>
                <a:gd name="T5" fmla="*/ 1 h 308"/>
                <a:gd name="T6" fmla="*/ 171 w 409"/>
                <a:gd name="T7" fmla="*/ 2 h 308"/>
                <a:gd name="T8" fmla="*/ 16 w 409"/>
                <a:gd name="T9" fmla="*/ 143 h 308"/>
                <a:gd name="T10" fmla="*/ 28 w 409"/>
                <a:gd name="T11" fmla="*/ 280 h 308"/>
                <a:gd name="T12" fmla="*/ 44 w 409"/>
                <a:gd name="T13" fmla="*/ 308 h 308"/>
                <a:gd name="T14" fmla="*/ 39 w 409"/>
                <a:gd name="T15" fmla="*/ 227 h 308"/>
                <a:gd name="T16" fmla="*/ 71 w 409"/>
                <a:gd name="T17" fmla="*/ 224 h 308"/>
                <a:gd name="T18" fmla="*/ 168 w 409"/>
                <a:gd name="T19" fmla="*/ 146 h 308"/>
                <a:gd name="T20" fmla="*/ 204 w 409"/>
                <a:gd name="T21" fmla="*/ 96 h 308"/>
                <a:gd name="T22" fmla="*/ 240 w 409"/>
                <a:gd name="T23" fmla="*/ 146 h 308"/>
                <a:gd name="T24" fmla="*/ 338 w 409"/>
                <a:gd name="T25" fmla="*/ 224 h 308"/>
                <a:gd name="T26" fmla="*/ 370 w 409"/>
                <a:gd name="T27" fmla="*/ 227 h 308"/>
                <a:gd name="T28" fmla="*/ 365 w 409"/>
                <a:gd name="T29" fmla="*/ 308 h 308"/>
                <a:gd name="T30" fmla="*/ 381 w 409"/>
                <a:gd name="T31" fmla="*/ 280 h 308"/>
                <a:gd name="T32" fmla="*/ 392 w 409"/>
                <a:gd name="T33" fmla="*/ 14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308">
                  <a:moveTo>
                    <a:pt x="392" y="143"/>
                  </a:moveTo>
                  <a:cubicBezTo>
                    <a:pt x="378" y="86"/>
                    <a:pt x="306" y="0"/>
                    <a:pt x="238" y="2"/>
                  </a:cubicBezTo>
                  <a:cubicBezTo>
                    <a:pt x="228" y="1"/>
                    <a:pt x="217" y="0"/>
                    <a:pt x="204" y="1"/>
                  </a:cubicBezTo>
                  <a:cubicBezTo>
                    <a:pt x="192" y="0"/>
                    <a:pt x="181" y="1"/>
                    <a:pt x="171" y="2"/>
                  </a:cubicBezTo>
                  <a:cubicBezTo>
                    <a:pt x="103" y="0"/>
                    <a:pt x="31" y="86"/>
                    <a:pt x="16" y="143"/>
                  </a:cubicBezTo>
                  <a:cubicBezTo>
                    <a:pt x="5" y="189"/>
                    <a:pt x="0" y="234"/>
                    <a:pt x="28" y="280"/>
                  </a:cubicBezTo>
                  <a:cubicBezTo>
                    <a:pt x="32" y="294"/>
                    <a:pt x="38" y="304"/>
                    <a:pt x="44" y="308"/>
                  </a:cubicBezTo>
                  <a:cubicBezTo>
                    <a:pt x="38" y="273"/>
                    <a:pt x="37" y="247"/>
                    <a:pt x="39" y="227"/>
                  </a:cubicBezTo>
                  <a:cubicBezTo>
                    <a:pt x="44" y="219"/>
                    <a:pt x="54" y="217"/>
                    <a:pt x="71" y="224"/>
                  </a:cubicBezTo>
                  <a:cubicBezTo>
                    <a:pt x="118" y="244"/>
                    <a:pt x="133" y="221"/>
                    <a:pt x="168" y="146"/>
                  </a:cubicBezTo>
                  <a:cubicBezTo>
                    <a:pt x="179" y="123"/>
                    <a:pt x="188" y="96"/>
                    <a:pt x="204" y="96"/>
                  </a:cubicBezTo>
                  <a:cubicBezTo>
                    <a:pt x="221" y="96"/>
                    <a:pt x="230" y="123"/>
                    <a:pt x="240" y="146"/>
                  </a:cubicBezTo>
                  <a:cubicBezTo>
                    <a:pt x="276" y="221"/>
                    <a:pt x="291" y="244"/>
                    <a:pt x="338" y="224"/>
                  </a:cubicBezTo>
                  <a:cubicBezTo>
                    <a:pt x="355" y="217"/>
                    <a:pt x="365" y="219"/>
                    <a:pt x="370" y="227"/>
                  </a:cubicBezTo>
                  <a:cubicBezTo>
                    <a:pt x="372" y="247"/>
                    <a:pt x="371" y="273"/>
                    <a:pt x="365" y="308"/>
                  </a:cubicBezTo>
                  <a:cubicBezTo>
                    <a:pt x="371" y="304"/>
                    <a:pt x="376" y="294"/>
                    <a:pt x="381" y="280"/>
                  </a:cubicBezTo>
                  <a:cubicBezTo>
                    <a:pt x="409" y="234"/>
                    <a:pt x="404" y="189"/>
                    <a:pt x="392" y="143"/>
                  </a:cubicBezTo>
                  <a:close/>
                </a:path>
              </a:pathLst>
            </a:custGeom>
            <a:solidFill>
              <a:srgbClr val="605343"/>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35" name="Freeform 117"/>
            <p:cNvSpPr/>
            <p:nvPr/>
          </p:nvSpPr>
          <p:spPr bwMode="auto">
            <a:xfrm>
              <a:off x="5413375" y="2563019"/>
              <a:ext cx="233363" cy="433388"/>
            </a:xfrm>
            <a:custGeom>
              <a:avLst/>
              <a:gdLst>
                <a:gd name="T0" fmla="*/ 147 w 147"/>
                <a:gd name="T1" fmla="*/ 272 h 273"/>
                <a:gd name="T2" fmla="*/ 84 w 147"/>
                <a:gd name="T3" fmla="*/ 272 h 273"/>
                <a:gd name="T4" fmla="*/ 80 w 147"/>
                <a:gd name="T5" fmla="*/ 273 h 273"/>
                <a:gd name="T6" fmla="*/ 15 w 147"/>
                <a:gd name="T7" fmla="*/ 214 h 273"/>
                <a:gd name="T8" fmla="*/ 81 w 147"/>
                <a:gd name="T9" fmla="*/ 169 h 273"/>
                <a:gd name="T10" fmla="*/ 0 w 147"/>
                <a:gd name="T11" fmla="*/ 132 h 273"/>
                <a:gd name="T12" fmla="*/ 53 w 147"/>
                <a:gd name="T13" fmla="*/ 49 h 273"/>
                <a:gd name="T14" fmla="*/ 74 w 147"/>
                <a:gd name="T15" fmla="*/ 16 h 273"/>
                <a:gd name="T16" fmla="*/ 110 w 147"/>
                <a:gd name="T17" fmla="*/ 0 h 273"/>
                <a:gd name="T18" fmla="*/ 110 w 147"/>
                <a:gd name="T19" fmla="*/ 39 h 273"/>
                <a:gd name="T20" fmla="*/ 146 w 147"/>
                <a:gd name="T21" fmla="*/ 273 h 273"/>
                <a:gd name="T22" fmla="*/ 147 w 147"/>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3">
                  <a:moveTo>
                    <a:pt x="147" y="272"/>
                  </a:moveTo>
                  <a:lnTo>
                    <a:pt x="84" y="272"/>
                  </a:lnTo>
                  <a:lnTo>
                    <a:pt x="80" y="273"/>
                  </a:lnTo>
                  <a:lnTo>
                    <a:pt x="15" y="214"/>
                  </a:lnTo>
                  <a:lnTo>
                    <a:pt x="81" y="169"/>
                  </a:lnTo>
                  <a:lnTo>
                    <a:pt x="0" y="132"/>
                  </a:lnTo>
                  <a:lnTo>
                    <a:pt x="53" y="49"/>
                  </a:lnTo>
                  <a:lnTo>
                    <a:pt x="74" y="16"/>
                  </a:lnTo>
                  <a:lnTo>
                    <a:pt x="110" y="0"/>
                  </a:lnTo>
                  <a:lnTo>
                    <a:pt x="110" y="39"/>
                  </a:lnTo>
                  <a:lnTo>
                    <a:pt x="146" y="273"/>
                  </a:lnTo>
                  <a:lnTo>
                    <a:pt x="147" y="272"/>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36" name="Freeform 118"/>
            <p:cNvSpPr/>
            <p:nvPr/>
          </p:nvSpPr>
          <p:spPr bwMode="auto">
            <a:xfrm>
              <a:off x="5767388" y="2559844"/>
              <a:ext cx="233363" cy="436563"/>
            </a:xfrm>
            <a:custGeom>
              <a:avLst/>
              <a:gdLst>
                <a:gd name="T0" fmla="*/ 66 w 147"/>
                <a:gd name="T1" fmla="*/ 169 h 275"/>
                <a:gd name="T2" fmla="*/ 133 w 147"/>
                <a:gd name="T3" fmla="*/ 213 h 275"/>
                <a:gd name="T4" fmla="*/ 67 w 147"/>
                <a:gd name="T5" fmla="*/ 275 h 275"/>
                <a:gd name="T6" fmla="*/ 63 w 147"/>
                <a:gd name="T7" fmla="*/ 274 h 275"/>
                <a:gd name="T8" fmla="*/ 0 w 147"/>
                <a:gd name="T9" fmla="*/ 274 h 275"/>
                <a:gd name="T10" fmla="*/ 1 w 147"/>
                <a:gd name="T11" fmla="*/ 275 h 275"/>
                <a:gd name="T12" fmla="*/ 37 w 147"/>
                <a:gd name="T13" fmla="*/ 38 h 275"/>
                <a:gd name="T14" fmla="*/ 37 w 147"/>
                <a:gd name="T15" fmla="*/ 0 h 275"/>
                <a:gd name="T16" fmla="*/ 81 w 147"/>
                <a:gd name="T17" fmla="*/ 19 h 275"/>
                <a:gd name="T18" fmla="*/ 100 w 147"/>
                <a:gd name="T19" fmla="*/ 52 h 275"/>
                <a:gd name="T20" fmla="*/ 147 w 147"/>
                <a:gd name="T21" fmla="*/ 131 h 275"/>
                <a:gd name="T22" fmla="*/ 66 w 147"/>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5">
                  <a:moveTo>
                    <a:pt x="66" y="169"/>
                  </a:moveTo>
                  <a:lnTo>
                    <a:pt x="133" y="213"/>
                  </a:lnTo>
                  <a:lnTo>
                    <a:pt x="67" y="275"/>
                  </a:lnTo>
                  <a:lnTo>
                    <a:pt x="63" y="274"/>
                  </a:lnTo>
                  <a:lnTo>
                    <a:pt x="0" y="274"/>
                  </a:lnTo>
                  <a:lnTo>
                    <a:pt x="1" y="275"/>
                  </a:lnTo>
                  <a:lnTo>
                    <a:pt x="37" y="38"/>
                  </a:lnTo>
                  <a:lnTo>
                    <a:pt x="37" y="0"/>
                  </a:lnTo>
                  <a:lnTo>
                    <a:pt x="81" y="19"/>
                  </a:lnTo>
                  <a:lnTo>
                    <a:pt x="100" y="52"/>
                  </a:lnTo>
                  <a:lnTo>
                    <a:pt x="147" y="131"/>
                  </a:lnTo>
                  <a:lnTo>
                    <a:pt x="66" y="169"/>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37" name="Freeform 119"/>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38" name="Freeform 120"/>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39" name="Freeform 121"/>
            <p:cNvSpPr/>
            <p:nvPr/>
          </p:nvSpPr>
          <p:spPr bwMode="auto">
            <a:xfrm>
              <a:off x="6110288" y="26804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DBB18A"/>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40" name="Freeform 122"/>
            <p:cNvSpPr/>
            <p:nvPr/>
          </p:nvSpPr>
          <p:spPr bwMode="auto">
            <a:xfrm>
              <a:off x="5934075" y="264556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1A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41" name="Freeform 123"/>
            <p:cNvSpPr/>
            <p:nvPr/>
          </p:nvSpPr>
          <p:spPr bwMode="auto">
            <a:xfrm>
              <a:off x="6442075" y="264556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1A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42" name="Freeform 124"/>
            <p:cNvSpPr/>
            <p:nvPr/>
          </p:nvSpPr>
          <p:spPr bwMode="auto">
            <a:xfrm>
              <a:off x="6186488" y="321706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43" name="Freeform 125"/>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44" name="Freeform 126"/>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45" name="Freeform 127"/>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46" name="Freeform 128"/>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47" name="Freeform 129"/>
            <p:cNvSpPr/>
            <p:nvPr/>
          </p:nvSpPr>
          <p:spPr bwMode="auto">
            <a:xfrm>
              <a:off x="6110288" y="2993232"/>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AF8E6E"/>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48" name="Freeform 130"/>
            <p:cNvSpPr/>
            <p:nvPr/>
          </p:nvSpPr>
          <p:spPr bwMode="auto">
            <a:xfrm>
              <a:off x="5834063" y="2296319"/>
              <a:ext cx="822325" cy="760413"/>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DBB18A"/>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49" name="Freeform 131"/>
            <p:cNvSpPr>
              <a:spLocks noEditPoints="1"/>
            </p:cNvSpPr>
            <p:nvPr/>
          </p:nvSpPr>
          <p:spPr bwMode="auto">
            <a:xfrm>
              <a:off x="5916613" y="2201069"/>
              <a:ext cx="625475" cy="582613"/>
            </a:xfrm>
            <a:custGeom>
              <a:avLst/>
              <a:gdLst>
                <a:gd name="T0" fmla="*/ 93 w 390"/>
                <a:gd name="T1" fmla="*/ 68 h 363"/>
                <a:gd name="T2" fmla="*/ 390 w 390"/>
                <a:gd name="T3" fmla="*/ 66 h 363"/>
                <a:gd name="T4" fmla="*/ 374 w 390"/>
                <a:gd name="T5" fmla="*/ 357 h 363"/>
                <a:gd name="T6" fmla="*/ 374 w 390"/>
                <a:gd name="T7" fmla="*/ 357 h 363"/>
                <a:gd name="T8" fmla="*/ 374 w 390"/>
                <a:gd name="T9" fmla="*/ 360 h 363"/>
                <a:gd name="T10" fmla="*/ 372 w 390"/>
                <a:gd name="T11" fmla="*/ 363 h 363"/>
                <a:gd name="T12" fmla="*/ 367 w 390"/>
                <a:gd name="T13" fmla="*/ 362 h 363"/>
                <a:gd name="T14" fmla="*/ 366 w 390"/>
                <a:gd name="T15" fmla="*/ 361 h 363"/>
                <a:gd name="T16" fmla="*/ 366 w 390"/>
                <a:gd name="T17" fmla="*/ 339 h 363"/>
                <a:gd name="T18" fmla="*/ 371 w 390"/>
                <a:gd name="T19" fmla="*/ 307 h 363"/>
                <a:gd name="T20" fmla="*/ 327 w 390"/>
                <a:gd name="T21" fmla="*/ 183 h 363"/>
                <a:gd name="T22" fmla="*/ 318 w 390"/>
                <a:gd name="T23" fmla="*/ 171 h 363"/>
                <a:gd name="T24" fmla="*/ 307 w 390"/>
                <a:gd name="T25" fmla="*/ 158 h 363"/>
                <a:gd name="T26" fmla="*/ 301 w 390"/>
                <a:gd name="T27" fmla="*/ 154 h 363"/>
                <a:gd name="T28" fmla="*/ 212 w 390"/>
                <a:gd name="T29" fmla="*/ 168 h 363"/>
                <a:gd name="T30" fmla="*/ 129 w 390"/>
                <a:gd name="T31" fmla="*/ 186 h 363"/>
                <a:gd name="T32" fmla="*/ 93 w 390"/>
                <a:gd name="T33" fmla="*/ 176 h 363"/>
                <a:gd name="T34" fmla="*/ 45 w 390"/>
                <a:gd name="T35" fmla="*/ 315 h 363"/>
                <a:gd name="T36" fmla="*/ 48 w 390"/>
                <a:gd name="T37" fmla="*/ 339 h 363"/>
                <a:gd name="T38" fmla="*/ 48 w 390"/>
                <a:gd name="T39" fmla="*/ 361 h 363"/>
                <a:gd name="T40" fmla="*/ 48 w 390"/>
                <a:gd name="T41" fmla="*/ 362 h 363"/>
                <a:gd name="T42" fmla="*/ 43 w 390"/>
                <a:gd name="T43" fmla="*/ 363 h 363"/>
                <a:gd name="T44" fmla="*/ 41 w 390"/>
                <a:gd name="T45" fmla="*/ 360 h 363"/>
                <a:gd name="T46" fmla="*/ 40 w 390"/>
                <a:gd name="T47" fmla="*/ 351 h 363"/>
                <a:gd name="T48" fmla="*/ 38 w 390"/>
                <a:gd name="T49" fmla="*/ 338 h 363"/>
                <a:gd name="T50" fmla="*/ 93 w 390"/>
                <a:gd name="T51" fmla="*/ 68 h 363"/>
                <a:gd name="T52" fmla="*/ 224 w 390"/>
                <a:gd name="T53" fmla="*/ 135 h 363"/>
                <a:gd name="T54" fmla="*/ 228 w 390"/>
                <a:gd name="T55" fmla="*/ 134 h 363"/>
                <a:gd name="T56" fmla="*/ 222 w 390"/>
                <a:gd name="T57" fmla="*/ 135 h 363"/>
                <a:gd name="T58" fmla="*/ 224 w 390"/>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63">
                  <a:moveTo>
                    <a:pt x="93" y="68"/>
                  </a:moveTo>
                  <a:cubicBezTo>
                    <a:pt x="179" y="0"/>
                    <a:pt x="350" y="10"/>
                    <a:pt x="390" y="66"/>
                  </a:cubicBezTo>
                  <a:cubicBezTo>
                    <a:pt x="374" y="123"/>
                    <a:pt x="386" y="276"/>
                    <a:pt x="374" y="357"/>
                  </a:cubicBezTo>
                  <a:cubicBezTo>
                    <a:pt x="374" y="357"/>
                    <a:pt x="374" y="357"/>
                    <a:pt x="374" y="357"/>
                  </a:cubicBezTo>
                  <a:cubicBezTo>
                    <a:pt x="374" y="358"/>
                    <a:pt x="374" y="359"/>
                    <a:pt x="374" y="360"/>
                  </a:cubicBezTo>
                  <a:cubicBezTo>
                    <a:pt x="373" y="360"/>
                    <a:pt x="372" y="362"/>
                    <a:pt x="372" y="363"/>
                  </a:cubicBezTo>
                  <a:cubicBezTo>
                    <a:pt x="371" y="363"/>
                    <a:pt x="368" y="363"/>
                    <a:pt x="367" y="362"/>
                  </a:cubicBezTo>
                  <a:cubicBezTo>
                    <a:pt x="367" y="362"/>
                    <a:pt x="366" y="361"/>
                    <a:pt x="366" y="361"/>
                  </a:cubicBezTo>
                  <a:cubicBezTo>
                    <a:pt x="366" y="354"/>
                    <a:pt x="366" y="340"/>
                    <a:pt x="366" y="339"/>
                  </a:cubicBezTo>
                  <a:cubicBezTo>
                    <a:pt x="367" y="328"/>
                    <a:pt x="370" y="318"/>
                    <a:pt x="371" y="307"/>
                  </a:cubicBezTo>
                  <a:cubicBezTo>
                    <a:pt x="363" y="255"/>
                    <a:pt x="339" y="245"/>
                    <a:pt x="327" y="183"/>
                  </a:cubicBezTo>
                  <a:cubicBezTo>
                    <a:pt x="324" y="179"/>
                    <a:pt x="321" y="175"/>
                    <a:pt x="318" y="171"/>
                  </a:cubicBezTo>
                  <a:cubicBezTo>
                    <a:pt x="315" y="167"/>
                    <a:pt x="311" y="162"/>
                    <a:pt x="307" y="158"/>
                  </a:cubicBezTo>
                  <a:cubicBezTo>
                    <a:pt x="305" y="157"/>
                    <a:pt x="303" y="156"/>
                    <a:pt x="301" y="154"/>
                  </a:cubicBezTo>
                  <a:cubicBezTo>
                    <a:pt x="254" y="137"/>
                    <a:pt x="256" y="150"/>
                    <a:pt x="212" y="168"/>
                  </a:cubicBezTo>
                  <a:cubicBezTo>
                    <a:pt x="195" y="175"/>
                    <a:pt x="148" y="188"/>
                    <a:pt x="129" y="186"/>
                  </a:cubicBezTo>
                  <a:cubicBezTo>
                    <a:pt x="121" y="186"/>
                    <a:pt x="94" y="183"/>
                    <a:pt x="93" y="176"/>
                  </a:cubicBezTo>
                  <a:cubicBezTo>
                    <a:pt x="58" y="230"/>
                    <a:pt x="55" y="269"/>
                    <a:pt x="45" y="315"/>
                  </a:cubicBezTo>
                  <a:cubicBezTo>
                    <a:pt x="46" y="323"/>
                    <a:pt x="48" y="331"/>
                    <a:pt x="48" y="339"/>
                  </a:cubicBezTo>
                  <a:cubicBezTo>
                    <a:pt x="48" y="340"/>
                    <a:pt x="49" y="354"/>
                    <a:pt x="48" y="361"/>
                  </a:cubicBezTo>
                  <a:cubicBezTo>
                    <a:pt x="48" y="361"/>
                    <a:pt x="48" y="362"/>
                    <a:pt x="48" y="362"/>
                  </a:cubicBezTo>
                  <a:cubicBezTo>
                    <a:pt x="47" y="363"/>
                    <a:pt x="43" y="363"/>
                    <a:pt x="43" y="363"/>
                  </a:cubicBezTo>
                  <a:cubicBezTo>
                    <a:pt x="43" y="362"/>
                    <a:pt x="41" y="360"/>
                    <a:pt x="41" y="360"/>
                  </a:cubicBezTo>
                  <a:cubicBezTo>
                    <a:pt x="40" y="356"/>
                    <a:pt x="40" y="354"/>
                    <a:pt x="40" y="351"/>
                  </a:cubicBezTo>
                  <a:cubicBezTo>
                    <a:pt x="39" y="347"/>
                    <a:pt x="39" y="342"/>
                    <a:pt x="38" y="338"/>
                  </a:cubicBezTo>
                  <a:cubicBezTo>
                    <a:pt x="25" y="288"/>
                    <a:pt x="0" y="89"/>
                    <a:pt x="93" y="68"/>
                  </a:cubicBezTo>
                  <a:close/>
                  <a:moveTo>
                    <a:pt x="224" y="135"/>
                  </a:moveTo>
                  <a:cubicBezTo>
                    <a:pt x="225" y="135"/>
                    <a:pt x="227" y="134"/>
                    <a:pt x="228" y="134"/>
                  </a:cubicBezTo>
                  <a:cubicBezTo>
                    <a:pt x="226" y="134"/>
                    <a:pt x="224" y="135"/>
                    <a:pt x="222" y="135"/>
                  </a:cubicBezTo>
                  <a:cubicBezTo>
                    <a:pt x="222" y="135"/>
                    <a:pt x="223" y="135"/>
                    <a:pt x="224" y="135"/>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50" name="Freeform 132"/>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51" name="Freeform 133"/>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52" name="Freeform 134"/>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D0A883"/>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53" name="Freeform 135"/>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54" name="Freeform 136"/>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E5E5E5"/>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55" name="Freeform 137"/>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56" name="Rectangle 138"/>
            <p:cNvSpPr>
              <a:spLocks noChangeArrowheads="1"/>
            </p:cNvSpPr>
            <p:nvPr/>
          </p:nvSpPr>
          <p:spPr bwMode="auto">
            <a:xfrm>
              <a:off x="6219825" y="3329782"/>
              <a:ext cx="49213" cy="1588"/>
            </a:xfrm>
            <a:prstGeom prst="rect">
              <a:avLst/>
            </a:prstGeom>
            <a:solidFill>
              <a:srgbClr val="2F2F2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57" name="Rectangle 139"/>
            <p:cNvSpPr>
              <a:spLocks noChangeArrowheads="1"/>
            </p:cNvSpPr>
            <p:nvPr/>
          </p:nvSpPr>
          <p:spPr bwMode="auto">
            <a:xfrm>
              <a:off x="6219825" y="3329782"/>
              <a:ext cx="49213" cy="15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58" name="Freeform 140"/>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59" name="Freeform 141"/>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7491A0"/>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60" name="Freeform 142"/>
            <p:cNvSpPr/>
            <p:nvPr/>
          </p:nvSpPr>
          <p:spPr bwMode="auto">
            <a:xfrm>
              <a:off x="4479925" y="2167732"/>
              <a:ext cx="268288" cy="558800"/>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9C7"/>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61" name="Freeform 143"/>
            <p:cNvSpPr/>
            <p:nvPr/>
          </p:nvSpPr>
          <p:spPr bwMode="auto">
            <a:xfrm>
              <a:off x="4303713" y="213121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9C7"/>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62" name="Freeform 144"/>
            <p:cNvSpPr/>
            <p:nvPr/>
          </p:nvSpPr>
          <p:spPr bwMode="auto">
            <a:xfrm>
              <a:off x="4811713" y="213121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9C7"/>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63" name="Freeform 145"/>
            <p:cNvSpPr/>
            <p:nvPr/>
          </p:nvSpPr>
          <p:spPr bwMode="auto">
            <a:xfrm>
              <a:off x="4556125" y="270271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64" name="Freeform 146"/>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65" name="Freeform 147"/>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66" name="Freeform 148"/>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67" name="Freeform 149"/>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68" name="Freeform 150"/>
            <p:cNvSpPr/>
            <p:nvPr/>
          </p:nvSpPr>
          <p:spPr bwMode="auto">
            <a:xfrm>
              <a:off x="4479925" y="248046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E9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69" name="Freeform 151"/>
            <p:cNvSpPr/>
            <p:nvPr/>
          </p:nvSpPr>
          <p:spPr bwMode="auto">
            <a:xfrm>
              <a:off x="4202113" y="1783557"/>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F6D9C7"/>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70" name="Freeform 152"/>
            <p:cNvSpPr>
              <a:spLocks noEditPoints="1"/>
            </p:cNvSpPr>
            <p:nvPr/>
          </p:nvSpPr>
          <p:spPr bwMode="auto">
            <a:xfrm>
              <a:off x="4319588" y="1670844"/>
              <a:ext cx="633413" cy="598488"/>
            </a:xfrm>
            <a:custGeom>
              <a:avLst/>
              <a:gdLst>
                <a:gd name="T0" fmla="*/ 302 w 394"/>
                <a:gd name="T1" fmla="*/ 78 h 373"/>
                <a:gd name="T2" fmla="*/ 0 w 394"/>
                <a:gd name="T3" fmla="*/ 156 h 373"/>
                <a:gd name="T4" fmla="*/ 20 w 394"/>
                <a:gd name="T5" fmla="*/ 367 h 373"/>
                <a:gd name="T6" fmla="*/ 20 w 394"/>
                <a:gd name="T7" fmla="*/ 367 h 373"/>
                <a:gd name="T8" fmla="*/ 21 w 394"/>
                <a:gd name="T9" fmla="*/ 370 h 373"/>
                <a:gd name="T10" fmla="*/ 23 w 394"/>
                <a:gd name="T11" fmla="*/ 373 h 373"/>
                <a:gd name="T12" fmla="*/ 27 w 394"/>
                <a:gd name="T13" fmla="*/ 372 h 373"/>
                <a:gd name="T14" fmla="*/ 28 w 394"/>
                <a:gd name="T15" fmla="*/ 371 h 373"/>
                <a:gd name="T16" fmla="*/ 28 w 394"/>
                <a:gd name="T17" fmla="*/ 349 h 373"/>
                <a:gd name="T18" fmla="*/ 27 w 394"/>
                <a:gd name="T19" fmla="*/ 316 h 373"/>
                <a:gd name="T20" fmla="*/ 56 w 394"/>
                <a:gd name="T21" fmla="*/ 212 h 373"/>
                <a:gd name="T22" fmla="*/ 76 w 394"/>
                <a:gd name="T23" fmla="*/ 188 h 373"/>
                <a:gd name="T24" fmla="*/ 183 w 394"/>
                <a:gd name="T25" fmla="*/ 218 h 373"/>
                <a:gd name="T26" fmla="*/ 243 w 394"/>
                <a:gd name="T27" fmla="*/ 225 h 373"/>
                <a:gd name="T28" fmla="*/ 301 w 394"/>
                <a:gd name="T29" fmla="*/ 186 h 373"/>
                <a:gd name="T30" fmla="*/ 350 w 394"/>
                <a:gd name="T31" fmla="*/ 325 h 373"/>
                <a:gd name="T32" fmla="*/ 346 w 394"/>
                <a:gd name="T33" fmla="*/ 349 h 373"/>
                <a:gd name="T34" fmla="*/ 346 w 394"/>
                <a:gd name="T35" fmla="*/ 371 h 373"/>
                <a:gd name="T36" fmla="*/ 347 w 394"/>
                <a:gd name="T37" fmla="*/ 372 h 373"/>
                <a:gd name="T38" fmla="*/ 351 w 394"/>
                <a:gd name="T39" fmla="*/ 373 h 373"/>
                <a:gd name="T40" fmla="*/ 353 w 394"/>
                <a:gd name="T41" fmla="*/ 370 h 373"/>
                <a:gd name="T42" fmla="*/ 354 w 394"/>
                <a:gd name="T43" fmla="*/ 361 h 373"/>
                <a:gd name="T44" fmla="*/ 356 w 394"/>
                <a:gd name="T45" fmla="*/ 348 h 373"/>
                <a:gd name="T46" fmla="*/ 302 w 394"/>
                <a:gd name="T47" fmla="*/ 78 h 373"/>
                <a:gd name="T48" fmla="*/ 170 w 394"/>
                <a:gd name="T49" fmla="*/ 145 h 373"/>
                <a:gd name="T50" fmla="*/ 166 w 394"/>
                <a:gd name="T51" fmla="*/ 144 h 373"/>
                <a:gd name="T52" fmla="*/ 173 w 394"/>
                <a:gd name="T53" fmla="*/ 145 h 373"/>
                <a:gd name="T54" fmla="*/ 170 w 39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373">
                  <a:moveTo>
                    <a:pt x="302" y="78"/>
                  </a:moveTo>
                  <a:cubicBezTo>
                    <a:pt x="213" y="0"/>
                    <a:pt x="40" y="100"/>
                    <a:pt x="0" y="156"/>
                  </a:cubicBezTo>
                  <a:cubicBezTo>
                    <a:pt x="16" y="213"/>
                    <a:pt x="8" y="286"/>
                    <a:pt x="20" y="367"/>
                  </a:cubicBezTo>
                  <a:cubicBezTo>
                    <a:pt x="20" y="367"/>
                    <a:pt x="20" y="367"/>
                    <a:pt x="20" y="367"/>
                  </a:cubicBezTo>
                  <a:cubicBezTo>
                    <a:pt x="20" y="368"/>
                    <a:pt x="21" y="369"/>
                    <a:pt x="21" y="370"/>
                  </a:cubicBezTo>
                  <a:cubicBezTo>
                    <a:pt x="21" y="370"/>
                    <a:pt x="22" y="372"/>
                    <a:pt x="23" y="373"/>
                  </a:cubicBezTo>
                  <a:cubicBezTo>
                    <a:pt x="23" y="373"/>
                    <a:pt x="26" y="373"/>
                    <a:pt x="27" y="372"/>
                  </a:cubicBezTo>
                  <a:cubicBezTo>
                    <a:pt x="28" y="372"/>
                    <a:pt x="28" y="371"/>
                    <a:pt x="28" y="371"/>
                  </a:cubicBezTo>
                  <a:cubicBezTo>
                    <a:pt x="28" y="364"/>
                    <a:pt x="28" y="350"/>
                    <a:pt x="28" y="349"/>
                  </a:cubicBezTo>
                  <a:cubicBezTo>
                    <a:pt x="27" y="338"/>
                    <a:pt x="29" y="327"/>
                    <a:pt x="27" y="316"/>
                  </a:cubicBezTo>
                  <a:cubicBezTo>
                    <a:pt x="35" y="265"/>
                    <a:pt x="28" y="263"/>
                    <a:pt x="56" y="212"/>
                  </a:cubicBezTo>
                  <a:cubicBezTo>
                    <a:pt x="59" y="207"/>
                    <a:pt x="74" y="190"/>
                    <a:pt x="76" y="188"/>
                  </a:cubicBezTo>
                  <a:cubicBezTo>
                    <a:pt x="122" y="171"/>
                    <a:pt x="139" y="200"/>
                    <a:pt x="183" y="218"/>
                  </a:cubicBezTo>
                  <a:cubicBezTo>
                    <a:pt x="199" y="225"/>
                    <a:pt x="225" y="225"/>
                    <a:pt x="243" y="225"/>
                  </a:cubicBezTo>
                  <a:cubicBezTo>
                    <a:pt x="272" y="225"/>
                    <a:pt x="300" y="193"/>
                    <a:pt x="301" y="186"/>
                  </a:cubicBezTo>
                  <a:cubicBezTo>
                    <a:pt x="336" y="240"/>
                    <a:pt x="340" y="279"/>
                    <a:pt x="350" y="325"/>
                  </a:cubicBezTo>
                  <a:cubicBezTo>
                    <a:pt x="348" y="333"/>
                    <a:pt x="347" y="341"/>
                    <a:pt x="346" y="349"/>
                  </a:cubicBezTo>
                  <a:cubicBezTo>
                    <a:pt x="346" y="350"/>
                    <a:pt x="346" y="364"/>
                    <a:pt x="346" y="371"/>
                  </a:cubicBezTo>
                  <a:cubicBezTo>
                    <a:pt x="346" y="371"/>
                    <a:pt x="346" y="372"/>
                    <a:pt x="347" y="372"/>
                  </a:cubicBezTo>
                  <a:cubicBezTo>
                    <a:pt x="348" y="373"/>
                    <a:pt x="351" y="373"/>
                    <a:pt x="351" y="373"/>
                  </a:cubicBezTo>
                  <a:cubicBezTo>
                    <a:pt x="352" y="372"/>
                    <a:pt x="353" y="370"/>
                    <a:pt x="353" y="370"/>
                  </a:cubicBezTo>
                  <a:cubicBezTo>
                    <a:pt x="354" y="366"/>
                    <a:pt x="354" y="364"/>
                    <a:pt x="354" y="361"/>
                  </a:cubicBezTo>
                  <a:cubicBezTo>
                    <a:pt x="355" y="357"/>
                    <a:pt x="356" y="352"/>
                    <a:pt x="356" y="348"/>
                  </a:cubicBezTo>
                  <a:cubicBezTo>
                    <a:pt x="369" y="298"/>
                    <a:pt x="394" y="99"/>
                    <a:pt x="302" y="78"/>
                  </a:cubicBezTo>
                  <a:close/>
                  <a:moveTo>
                    <a:pt x="170" y="145"/>
                  </a:moveTo>
                  <a:cubicBezTo>
                    <a:pt x="169" y="145"/>
                    <a:pt x="168" y="144"/>
                    <a:pt x="166" y="144"/>
                  </a:cubicBezTo>
                  <a:cubicBezTo>
                    <a:pt x="168" y="144"/>
                    <a:pt x="170" y="145"/>
                    <a:pt x="173" y="145"/>
                  </a:cubicBezTo>
                  <a:cubicBezTo>
                    <a:pt x="172" y="145"/>
                    <a:pt x="171" y="145"/>
                    <a:pt x="170" y="145"/>
                  </a:cubicBezTo>
                  <a:close/>
                </a:path>
              </a:pathLst>
            </a:custGeom>
            <a:solidFill>
              <a:srgbClr val="BF9741"/>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71" name="Freeform 153"/>
            <p:cNvSpPr>
              <a:spLocks noEditPoints="1"/>
            </p:cNvSpPr>
            <p:nvPr/>
          </p:nvSpPr>
          <p:spPr bwMode="auto">
            <a:xfrm>
              <a:off x="3124200" y="1610519"/>
              <a:ext cx="647700" cy="598488"/>
            </a:xfrm>
            <a:custGeom>
              <a:avLst/>
              <a:gdLst>
                <a:gd name="T0" fmla="*/ 95 w 404"/>
                <a:gd name="T1" fmla="*/ 78 h 373"/>
                <a:gd name="T2" fmla="*/ 404 w 404"/>
                <a:gd name="T3" fmla="*/ 156 h 373"/>
                <a:gd name="T4" fmla="*/ 383 w 404"/>
                <a:gd name="T5" fmla="*/ 367 h 373"/>
                <a:gd name="T6" fmla="*/ 383 w 404"/>
                <a:gd name="T7" fmla="*/ 367 h 373"/>
                <a:gd name="T8" fmla="*/ 382 w 404"/>
                <a:gd name="T9" fmla="*/ 369 h 373"/>
                <a:gd name="T10" fmla="*/ 380 w 404"/>
                <a:gd name="T11" fmla="*/ 372 h 373"/>
                <a:gd name="T12" fmla="*/ 376 w 404"/>
                <a:gd name="T13" fmla="*/ 372 h 373"/>
                <a:gd name="T14" fmla="*/ 375 w 404"/>
                <a:gd name="T15" fmla="*/ 371 h 373"/>
                <a:gd name="T16" fmla="*/ 375 w 404"/>
                <a:gd name="T17" fmla="*/ 349 h 373"/>
                <a:gd name="T18" fmla="*/ 376 w 404"/>
                <a:gd name="T19" fmla="*/ 316 h 373"/>
                <a:gd name="T20" fmla="*/ 346 w 404"/>
                <a:gd name="T21" fmla="*/ 211 h 373"/>
                <a:gd name="T22" fmla="*/ 326 w 404"/>
                <a:gd name="T23" fmla="*/ 188 h 373"/>
                <a:gd name="T24" fmla="*/ 217 w 404"/>
                <a:gd name="T25" fmla="*/ 217 h 373"/>
                <a:gd name="T26" fmla="*/ 154 w 404"/>
                <a:gd name="T27" fmla="*/ 225 h 373"/>
                <a:gd name="T28" fmla="*/ 95 w 404"/>
                <a:gd name="T29" fmla="*/ 186 h 373"/>
                <a:gd name="T30" fmla="*/ 45 w 404"/>
                <a:gd name="T31" fmla="*/ 325 h 373"/>
                <a:gd name="T32" fmla="*/ 49 w 404"/>
                <a:gd name="T33" fmla="*/ 349 h 373"/>
                <a:gd name="T34" fmla="*/ 49 w 404"/>
                <a:gd name="T35" fmla="*/ 371 h 373"/>
                <a:gd name="T36" fmla="*/ 48 w 404"/>
                <a:gd name="T37" fmla="*/ 372 h 373"/>
                <a:gd name="T38" fmla="*/ 44 w 404"/>
                <a:gd name="T39" fmla="*/ 372 h 373"/>
                <a:gd name="T40" fmla="*/ 42 w 404"/>
                <a:gd name="T41" fmla="*/ 369 h 373"/>
                <a:gd name="T42" fmla="*/ 41 w 404"/>
                <a:gd name="T43" fmla="*/ 361 h 373"/>
                <a:gd name="T44" fmla="*/ 39 w 404"/>
                <a:gd name="T45" fmla="*/ 348 h 373"/>
                <a:gd name="T46" fmla="*/ 95 w 404"/>
                <a:gd name="T47" fmla="*/ 78 h 373"/>
                <a:gd name="T48" fmla="*/ 229 w 404"/>
                <a:gd name="T49" fmla="*/ 145 h 373"/>
                <a:gd name="T50" fmla="*/ 233 w 404"/>
                <a:gd name="T51" fmla="*/ 143 h 373"/>
                <a:gd name="T52" fmla="*/ 227 w 404"/>
                <a:gd name="T53" fmla="*/ 145 h 373"/>
                <a:gd name="T54" fmla="*/ 229 w 40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373">
                  <a:moveTo>
                    <a:pt x="95" y="78"/>
                  </a:moveTo>
                  <a:cubicBezTo>
                    <a:pt x="185" y="0"/>
                    <a:pt x="362" y="99"/>
                    <a:pt x="404" y="156"/>
                  </a:cubicBezTo>
                  <a:cubicBezTo>
                    <a:pt x="387" y="213"/>
                    <a:pt x="395" y="286"/>
                    <a:pt x="383" y="367"/>
                  </a:cubicBezTo>
                  <a:cubicBezTo>
                    <a:pt x="383" y="367"/>
                    <a:pt x="383" y="367"/>
                    <a:pt x="383" y="367"/>
                  </a:cubicBezTo>
                  <a:cubicBezTo>
                    <a:pt x="383" y="368"/>
                    <a:pt x="383" y="368"/>
                    <a:pt x="382" y="369"/>
                  </a:cubicBezTo>
                  <a:cubicBezTo>
                    <a:pt x="382" y="370"/>
                    <a:pt x="381" y="372"/>
                    <a:pt x="380" y="372"/>
                  </a:cubicBezTo>
                  <a:cubicBezTo>
                    <a:pt x="380" y="373"/>
                    <a:pt x="377" y="372"/>
                    <a:pt x="376" y="372"/>
                  </a:cubicBezTo>
                  <a:cubicBezTo>
                    <a:pt x="375" y="372"/>
                    <a:pt x="375" y="371"/>
                    <a:pt x="375" y="371"/>
                  </a:cubicBezTo>
                  <a:cubicBezTo>
                    <a:pt x="375" y="364"/>
                    <a:pt x="375" y="349"/>
                    <a:pt x="375" y="349"/>
                  </a:cubicBezTo>
                  <a:cubicBezTo>
                    <a:pt x="376" y="338"/>
                    <a:pt x="374" y="327"/>
                    <a:pt x="376" y="316"/>
                  </a:cubicBezTo>
                  <a:cubicBezTo>
                    <a:pt x="368" y="265"/>
                    <a:pt x="375" y="263"/>
                    <a:pt x="346" y="211"/>
                  </a:cubicBezTo>
                  <a:cubicBezTo>
                    <a:pt x="343" y="207"/>
                    <a:pt x="328" y="190"/>
                    <a:pt x="326" y="188"/>
                  </a:cubicBezTo>
                  <a:cubicBezTo>
                    <a:pt x="278" y="171"/>
                    <a:pt x="262" y="200"/>
                    <a:pt x="217" y="217"/>
                  </a:cubicBezTo>
                  <a:cubicBezTo>
                    <a:pt x="199" y="224"/>
                    <a:pt x="173" y="225"/>
                    <a:pt x="154" y="225"/>
                  </a:cubicBezTo>
                  <a:cubicBezTo>
                    <a:pt x="125" y="225"/>
                    <a:pt x="96" y="193"/>
                    <a:pt x="95" y="186"/>
                  </a:cubicBezTo>
                  <a:cubicBezTo>
                    <a:pt x="59" y="240"/>
                    <a:pt x="56" y="279"/>
                    <a:pt x="45" y="325"/>
                  </a:cubicBezTo>
                  <a:cubicBezTo>
                    <a:pt x="47" y="333"/>
                    <a:pt x="48" y="341"/>
                    <a:pt x="49" y="349"/>
                  </a:cubicBezTo>
                  <a:cubicBezTo>
                    <a:pt x="49" y="349"/>
                    <a:pt x="50" y="364"/>
                    <a:pt x="49" y="371"/>
                  </a:cubicBezTo>
                  <a:cubicBezTo>
                    <a:pt x="49" y="371"/>
                    <a:pt x="49" y="372"/>
                    <a:pt x="48" y="372"/>
                  </a:cubicBezTo>
                  <a:cubicBezTo>
                    <a:pt x="47" y="372"/>
                    <a:pt x="44" y="373"/>
                    <a:pt x="44" y="372"/>
                  </a:cubicBezTo>
                  <a:cubicBezTo>
                    <a:pt x="43" y="372"/>
                    <a:pt x="42" y="370"/>
                    <a:pt x="42" y="369"/>
                  </a:cubicBezTo>
                  <a:cubicBezTo>
                    <a:pt x="41" y="366"/>
                    <a:pt x="41" y="364"/>
                    <a:pt x="41" y="361"/>
                  </a:cubicBezTo>
                  <a:cubicBezTo>
                    <a:pt x="40" y="356"/>
                    <a:pt x="39" y="352"/>
                    <a:pt x="39" y="348"/>
                  </a:cubicBezTo>
                  <a:cubicBezTo>
                    <a:pt x="25" y="298"/>
                    <a:pt x="0" y="99"/>
                    <a:pt x="95" y="78"/>
                  </a:cubicBezTo>
                  <a:close/>
                  <a:moveTo>
                    <a:pt x="229" y="145"/>
                  </a:moveTo>
                  <a:cubicBezTo>
                    <a:pt x="230" y="144"/>
                    <a:pt x="232" y="144"/>
                    <a:pt x="233" y="143"/>
                  </a:cubicBezTo>
                  <a:cubicBezTo>
                    <a:pt x="231" y="144"/>
                    <a:pt x="229" y="145"/>
                    <a:pt x="227" y="145"/>
                  </a:cubicBezTo>
                  <a:cubicBezTo>
                    <a:pt x="228" y="145"/>
                    <a:pt x="228" y="145"/>
                    <a:pt x="229" y="145"/>
                  </a:cubicBezTo>
                  <a:close/>
                </a:path>
              </a:pathLst>
            </a:custGeom>
            <a:solidFill>
              <a:srgbClr val="605343"/>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72" name="Freeform 154"/>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73" name="Freeform 155"/>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74" name="Freeform 156"/>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close/>
                </a:path>
              </a:pathLst>
            </a:custGeom>
            <a:solidFill>
              <a:srgbClr val="E9CEB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75" name="Freeform 157"/>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76" name="Freeform 158"/>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688290"/>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77" name="Freeform 159"/>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78" name="Rectangle 160"/>
            <p:cNvSpPr>
              <a:spLocks noChangeArrowheads="1"/>
            </p:cNvSpPr>
            <p:nvPr/>
          </p:nvSpPr>
          <p:spPr bwMode="auto">
            <a:xfrm>
              <a:off x="4589463" y="2815432"/>
              <a:ext cx="49213" cy="1588"/>
            </a:xfrm>
            <a:prstGeom prst="rect">
              <a:avLst/>
            </a:prstGeom>
            <a:solidFill>
              <a:srgbClr val="2F2F2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79" name="Rectangle 161"/>
            <p:cNvSpPr>
              <a:spLocks noChangeArrowheads="1"/>
            </p:cNvSpPr>
            <p:nvPr/>
          </p:nvSpPr>
          <p:spPr bwMode="auto">
            <a:xfrm>
              <a:off x="4589463" y="2815432"/>
              <a:ext cx="49213" cy="15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80" name="Freeform 162"/>
            <p:cNvSpPr/>
            <p:nvPr/>
          </p:nvSpPr>
          <p:spPr bwMode="auto">
            <a:xfrm>
              <a:off x="5054600" y="2539207"/>
              <a:ext cx="796925" cy="1042988"/>
            </a:xfrm>
            <a:custGeom>
              <a:avLst/>
              <a:gdLst>
                <a:gd name="T0" fmla="*/ 179 w 496"/>
                <a:gd name="T1" fmla="*/ 59 h 650"/>
                <a:gd name="T2" fmla="*/ 401 w 496"/>
                <a:gd name="T3" fmla="*/ 112 h 650"/>
                <a:gd name="T4" fmla="*/ 463 w 496"/>
                <a:gd name="T5" fmla="*/ 303 h 650"/>
                <a:gd name="T6" fmla="*/ 442 w 496"/>
                <a:gd name="T7" fmla="*/ 442 h 650"/>
                <a:gd name="T8" fmla="*/ 440 w 496"/>
                <a:gd name="T9" fmla="*/ 495 h 650"/>
                <a:gd name="T10" fmla="*/ 237 w 496"/>
                <a:gd name="T11" fmla="*/ 649 h 650"/>
                <a:gd name="T12" fmla="*/ 54 w 496"/>
                <a:gd name="T13" fmla="*/ 499 h 650"/>
                <a:gd name="T14" fmla="*/ 58 w 496"/>
                <a:gd name="T15" fmla="*/ 446 h 650"/>
                <a:gd name="T16" fmla="*/ 38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a:moveTo>
                    <a:pt x="179" y="59"/>
                  </a:moveTo>
                  <a:cubicBezTo>
                    <a:pt x="197" y="27"/>
                    <a:pt x="342" y="0"/>
                    <a:pt x="401" y="112"/>
                  </a:cubicBezTo>
                  <a:cubicBezTo>
                    <a:pt x="460" y="224"/>
                    <a:pt x="430" y="263"/>
                    <a:pt x="463" y="303"/>
                  </a:cubicBezTo>
                  <a:cubicBezTo>
                    <a:pt x="496" y="343"/>
                    <a:pt x="465" y="434"/>
                    <a:pt x="442" y="442"/>
                  </a:cubicBezTo>
                  <a:cubicBezTo>
                    <a:pt x="420" y="450"/>
                    <a:pt x="429" y="481"/>
                    <a:pt x="440" y="495"/>
                  </a:cubicBezTo>
                  <a:cubicBezTo>
                    <a:pt x="487" y="552"/>
                    <a:pt x="419" y="650"/>
                    <a:pt x="237" y="649"/>
                  </a:cubicBezTo>
                  <a:cubicBezTo>
                    <a:pt x="42" y="647"/>
                    <a:pt x="4" y="534"/>
                    <a:pt x="54" y="499"/>
                  </a:cubicBezTo>
                  <a:cubicBezTo>
                    <a:pt x="70" y="488"/>
                    <a:pt x="76" y="466"/>
                    <a:pt x="58" y="446"/>
                  </a:cubicBezTo>
                  <a:cubicBezTo>
                    <a:pt x="41" y="427"/>
                    <a:pt x="0" y="354"/>
                    <a:pt x="38" y="295"/>
                  </a:cubicBezTo>
                  <a:cubicBezTo>
                    <a:pt x="77" y="235"/>
                    <a:pt x="43" y="59"/>
                    <a:pt x="179" y="59"/>
                  </a:cubicBezTo>
                </a:path>
              </a:pathLst>
            </a:custGeom>
            <a:solidFill>
              <a:srgbClr val="806049"/>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81" name="Freeform 163"/>
            <p:cNvSpPr/>
            <p:nvPr/>
          </p:nvSpPr>
          <p:spPr bwMode="auto">
            <a:xfrm>
              <a:off x="4859338" y="3375819"/>
              <a:ext cx="1182688" cy="468313"/>
            </a:xfrm>
            <a:custGeom>
              <a:avLst/>
              <a:gdLst>
                <a:gd name="T0" fmla="*/ 438 w 737"/>
                <a:gd name="T1" fmla="*/ 0 h 292"/>
                <a:gd name="T2" fmla="*/ 295 w 737"/>
                <a:gd name="T3" fmla="*/ 7 h 292"/>
                <a:gd name="T4" fmla="*/ 79 w 737"/>
                <a:gd name="T5" fmla="*/ 115 h 292"/>
                <a:gd name="T6" fmla="*/ 0 w 737"/>
                <a:gd name="T7" fmla="*/ 292 h 292"/>
                <a:gd name="T8" fmla="*/ 737 w 737"/>
                <a:gd name="T9" fmla="*/ 292 h 292"/>
                <a:gd name="T10" fmla="*/ 658 w 737"/>
                <a:gd name="T11" fmla="*/ 115 h 292"/>
                <a:gd name="T12" fmla="*/ 438 w 737"/>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737" h="292">
                  <a:moveTo>
                    <a:pt x="438" y="0"/>
                  </a:moveTo>
                  <a:cubicBezTo>
                    <a:pt x="437" y="3"/>
                    <a:pt x="296" y="5"/>
                    <a:pt x="295" y="7"/>
                  </a:cubicBezTo>
                  <a:cubicBezTo>
                    <a:pt x="250" y="70"/>
                    <a:pt x="155" y="98"/>
                    <a:pt x="79" y="115"/>
                  </a:cubicBezTo>
                  <a:cubicBezTo>
                    <a:pt x="3" y="132"/>
                    <a:pt x="0" y="228"/>
                    <a:pt x="0" y="292"/>
                  </a:cubicBezTo>
                  <a:cubicBezTo>
                    <a:pt x="737" y="292"/>
                    <a:pt x="737" y="292"/>
                    <a:pt x="737" y="292"/>
                  </a:cubicBezTo>
                  <a:cubicBezTo>
                    <a:pt x="737" y="228"/>
                    <a:pt x="736" y="132"/>
                    <a:pt x="658" y="115"/>
                  </a:cubicBezTo>
                  <a:cubicBezTo>
                    <a:pt x="581" y="97"/>
                    <a:pt x="480" y="66"/>
                    <a:pt x="438" y="0"/>
                  </a:cubicBezTo>
                </a:path>
              </a:pathLst>
            </a:custGeom>
            <a:solidFill>
              <a:srgbClr val="268085"/>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82" name="Freeform 164"/>
            <p:cNvSpPr/>
            <p:nvPr/>
          </p:nvSpPr>
          <p:spPr bwMode="auto">
            <a:xfrm>
              <a:off x="5332413" y="3002757"/>
              <a:ext cx="236538"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5D5C1"/>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83" name="Freeform 165"/>
            <p:cNvSpPr/>
            <p:nvPr/>
          </p:nvSpPr>
          <p:spPr bwMode="auto">
            <a:xfrm>
              <a:off x="5670550" y="3012282"/>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5D5C1"/>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84" name="Freeform 166"/>
            <p:cNvSpPr/>
            <p:nvPr/>
          </p:nvSpPr>
          <p:spPr bwMode="auto">
            <a:xfrm>
              <a:off x="5110163" y="3012282"/>
              <a:ext cx="120650"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5D5C1"/>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85" name="Freeform 167"/>
            <p:cNvSpPr/>
            <p:nvPr/>
          </p:nvSpPr>
          <p:spPr bwMode="auto">
            <a:xfrm>
              <a:off x="5332413" y="3304382"/>
              <a:ext cx="236538"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4AA9A"/>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86" name="Freeform 168"/>
            <p:cNvSpPr/>
            <p:nvPr/>
          </p:nvSpPr>
          <p:spPr bwMode="auto">
            <a:xfrm>
              <a:off x="5126038" y="2639219"/>
              <a:ext cx="650875"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5D5C1"/>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87" name="Freeform 169"/>
            <p:cNvSpPr/>
            <p:nvPr/>
          </p:nvSpPr>
          <p:spPr bwMode="auto">
            <a:xfrm>
              <a:off x="5122863" y="2618582"/>
              <a:ext cx="688975" cy="496888"/>
            </a:xfrm>
            <a:custGeom>
              <a:avLst/>
              <a:gdLst>
                <a:gd name="T0" fmla="*/ 170 w 430"/>
                <a:gd name="T1" fmla="*/ 148 h 310"/>
                <a:gd name="T2" fmla="*/ 73 w 430"/>
                <a:gd name="T3" fmla="*/ 226 h 310"/>
                <a:gd name="T4" fmla="*/ 43 w 430"/>
                <a:gd name="T5" fmla="*/ 301 h 310"/>
                <a:gd name="T6" fmla="*/ 18 w 430"/>
                <a:gd name="T7" fmla="*/ 145 h 310"/>
                <a:gd name="T8" fmla="*/ 173 w 430"/>
                <a:gd name="T9" fmla="*/ 4 h 310"/>
                <a:gd name="T10" fmla="*/ 326 w 430"/>
                <a:gd name="T11" fmla="*/ 47 h 310"/>
                <a:gd name="T12" fmla="*/ 367 w 430"/>
                <a:gd name="T13" fmla="*/ 310 h 310"/>
                <a:gd name="T14" fmla="*/ 282 w 430"/>
                <a:gd name="T15" fmla="*/ 105 h 310"/>
                <a:gd name="T16" fmla="*/ 170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170" y="148"/>
                  </a:moveTo>
                  <a:cubicBezTo>
                    <a:pt x="135" y="223"/>
                    <a:pt x="120" y="246"/>
                    <a:pt x="73" y="226"/>
                  </a:cubicBezTo>
                  <a:cubicBezTo>
                    <a:pt x="25" y="206"/>
                    <a:pt x="34" y="262"/>
                    <a:pt x="43" y="301"/>
                  </a:cubicBezTo>
                  <a:cubicBezTo>
                    <a:pt x="0" y="248"/>
                    <a:pt x="5" y="197"/>
                    <a:pt x="18" y="145"/>
                  </a:cubicBezTo>
                  <a:cubicBezTo>
                    <a:pt x="33" y="88"/>
                    <a:pt x="105" y="2"/>
                    <a:pt x="173" y="4"/>
                  </a:cubicBezTo>
                  <a:cubicBezTo>
                    <a:pt x="210" y="0"/>
                    <a:pt x="266" y="5"/>
                    <a:pt x="326" y="47"/>
                  </a:cubicBezTo>
                  <a:cubicBezTo>
                    <a:pt x="430" y="122"/>
                    <a:pt x="395" y="290"/>
                    <a:pt x="367" y="310"/>
                  </a:cubicBezTo>
                  <a:cubicBezTo>
                    <a:pt x="394" y="155"/>
                    <a:pt x="328" y="186"/>
                    <a:pt x="282" y="105"/>
                  </a:cubicBezTo>
                  <a:cubicBezTo>
                    <a:pt x="267" y="69"/>
                    <a:pt x="209" y="67"/>
                    <a:pt x="170" y="148"/>
                  </a:cubicBezTo>
                  <a:close/>
                </a:path>
              </a:pathLst>
            </a:custGeom>
            <a:solidFill>
              <a:srgbClr val="80604A"/>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88" name="Rectangle 170"/>
            <p:cNvSpPr>
              <a:spLocks noChangeArrowheads="1"/>
            </p:cNvSpPr>
            <p:nvPr/>
          </p:nvSpPr>
          <p:spPr bwMode="auto">
            <a:xfrm>
              <a:off x="5435600" y="3544094"/>
              <a:ext cx="23813" cy="300038"/>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89" name="Freeform 171"/>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90" name="Freeform 172"/>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91" name="Freeform 173"/>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92" name="Freeform 174"/>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893" name="Freeform 175"/>
            <p:cNvSpPr>
              <a:spLocks noEditPoints="1"/>
            </p:cNvSpPr>
            <p:nvPr/>
          </p:nvSpPr>
          <p:spPr bwMode="auto">
            <a:xfrm>
              <a:off x="5200650" y="2972594"/>
              <a:ext cx="508000" cy="184150"/>
            </a:xfrm>
            <a:custGeom>
              <a:avLst/>
              <a:gdLst>
                <a:gd name="T0" fmla="*/ 236 w 316"/>
                <a:gd name="T1" fmla="*/ 114 h 115"/>
                <a:gd name="T2" fmla="*/ 240 w 316"/>
                <a:gd name="T3" fmla="*/ 114 h 115"/>
                <a:gd name="T4" fmla="*/ 297 w 316"/>
                <a:gd name="T5" fmla="*/ 68 h 115"/>
                <a:gd name="T6" fmla="*/ 310 w 316"/>
                <a:gd name="T7" fmla="*/ 30 h 115"/>
                <a:gd name="T8" fmla="*/ 316 w 316"/>
                <a:gd name="T9" fmla="*/ 16 h 115"/>
                <a:gd name="T10" fmla="*/ 307 w 316"/>
                <a:gd name="T11" fmla="*/ 5 h 115"/>
                <a:gd name="T12" fmla="*/ 238 w 316"/>
                <a:gd name="T13" fmla="*/ 2 h 115"/>
                <a:gd name="T14" fmla="*/ 238 w 316"/>
                <a:gd name="T15" fmla="*/ 9 h 115"/>
                <a:gd name="T16" fmla="*/ 285 w 316"/>
                <a:gd name="T17" fmla="*/ 14 h 115"/>
                <a:gd name="T18" fmla="*/ 283 w 316"/>
                <a:gd name="T19" fmla="*/ 86 h 115"/>
                <a:gd name="T20" fmla="*/ 236 w 316"/>
                <a:gd name="T21" fmla="*/ 108 h 115"/>
                <a:gd name="T22" fmla="*/ 236 w 316"/>
                <a:gd name="T23" fmla="*/ 114 h 115"/>
                <a:gd name="T24" fmla="*/ 158 w 316"/>
                <a:gd name="T25" fmla="*/ 15 h 115"/>
                <a:gd name="T26" fmla="*/ 84 w 316"/>
                <a:gd name="T27" fmla="*/ 2 h 115"/>
                <a:gd name="T28" fmla="*/ 78 w 316"/>
                <a:gd name="T29" fmla="*/ 2 h 115"/>
                <a:gd name="T30" fmla="*/ 78 w 316"/>
                <a:gd name="T31" fmla="*/ 9 h 115"/>
                <a:gd name="T32" fmla="*/ 130 w 316"/>
                <a:gd name="T33" fmla="*/ 27 h 115"/>
                <a:gd name="T34" fmla="*/ 99 w 316"/>
                <a:gd name="T35" fmla="*/ 103 h 115"/>
                <a:gd name="T36" fmla="*/ 76 w 316"/>
                <a:gd name="T37" fmla="*/ 108 h 115"/>
                <a:gd name="T38" fmla="*/ 76 w 316"/>
                <a:gd name="T39" fmla="*/ 115 h 115"/>
                <a:gd name="T40" fmla="*/ 130 w 316"/>
                <a:gd name="T41" fmla="*/ 80 h 115"/>
                <a:gd name="T42" fmla="*/ 157 w 316"/>
                <a:gd name="T43" fmla="*/ 41 h 115"/>
                <a:gd name="T44" fmla="*/ 183 w 316"/>
                <a:gd name="T45" fmla="*/ 79 h 115"/>
                <a:gd name="T46" fmla="*/ 236 w 316"/>
                <a:gd name="T47" fmla="*/ 114 h 115"/>
                <a:gd name="T48" fmla="*/ 236 w 316"/>
                <a:gd name="T49" fmla="*/ 108 h 115"/>
                <a:gd name="T50" fmla="*/ 211 w 316"/>
                <a:gd name="T51" fmla="*/ 103 h 115"/>
                <a:gd name="T52" fmla="*/ 185 w 316"/>
                <a:gd name="T53" fmla="*/ 27 h 115"/>
                <a:gd name="T54" fmla="*/ 238 w 316"/>
                <a:gd name="T55" fmla="*/ 9 h 115"/>
                <a:gd name="T56" fmla="*/ 238 w 316"/>
                <a:gd name="T57" fmla="*/ 2 h 115"/>
                <a:gd name="T58" fmla="*/ 233 w 316"/>
                <a:gd name="T59" fmla="*/ 2 h 115"/>
                <a:gd name="T60" fmla="*/ 158 w 316"/>
                <a:gd name="T61" fmla="*/ 15 h 115"/>
                <a:gd name="T62" fmla="*/ 78 w 316"/>
                <a:gd name="T63" fmla="*/ 2 h 115"/>
                <a:gd name="T64" fmla="*/ 9 w 316"/>
                <a:gd name="T65" fmla="*/ 6 h 115"/>
                <a:gd name="T66" fmla="*/ 0 w 316"/>
                <a:gd name="T67" fmla="*/ 17 h 115"/>
                <a:gd name="T68" fmla="*/ 5 w 316"/>
                <a:gd name="T69" fmla="*/ 31 h 115"/>
                <a:gd name="T70" fmla="*/ 15 w 316"/>
                <a:gd name="T71" fmla="*/ 69 h 115"/>
                <a:gd name="T72" fmla="*/ 69 w 316"/>
                <a:gd name="T73" fmla="*/ 114 h 115"/>
                <a:gd name="T74" fmla="*/ 76 w 316"/>
                <a:gd name="T75" fmla="*/ 115 h 115"/>
                <a:gd name="T76" fmla="*/ 76 w 316"/>
                <a:gd name="T77" fmla="*/ 108 h 115"/>
                <a:gd name="T78" fmla="*/ 28 w 316"/>
                <a:gd name="T79" fmla="*/ 86 h 115"/>
                <a:gd name="T80" fmla="*/ 31 w 316"/>
                <a:gd name="T81" fmla="*/ 14 h 115"/>
                <a:gd name="T82" fmla="*/ 78 w 316"/>
                <a:gd name="T83" fmla="*/ 9 h 115"/>
                <a:gd name="T84" fmla="*/ 78 w 316"/>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5">
                  <a:moveTo>
                    <a:pt x="236" y="114"/>
                  </a:moveTo>
                  <a:cubicBezTo>
                    <a:pt x="237" y="114"/>
                    <a:pt x="239" y="114"/>
                    <a:pt x="240" y="114"/>
                  </a:cubicBezTo>
                  <a:cubicBezTo>
                    <a:pt x="282" y="110"/>
                    <a:pt x="293" y="92"/>
                    <a:pt x="297" y="68"/>
                  </a:cubicBezTo>
                  <a:cubicBezTo>
                    <a:pt x="302" y="42"/>
                    <a:pt x="303" y="33"/>
                    <a:pt x="310" y="30"/>
                  </a:cubicBezTo>
                  <a:cubicBezTo>
                    <a:pt x="314" y="28"/>
                    <a:pt x="316" y="23"/>
                    <a:pt x="316" y="16"/>
                  </a:cubicBezTo>
                  <a:cubicBezTo>
                    <a:pt x="315" y="9"/>
                    <a:pt x="315" y="8"/>
                    <a:pt x="307" y="5"/>
                  </a:cubicBezTo>
                  <a:cubicBezTo>
                    <a:pt x="301" y="3"/>
                    <a:pt x="265" y="0"/>
                    <a:pt x="238" y="2"/>
                  </a:cubicBezTo>
                  <a:cubicBezTo>
                    <a:pt x="238" y="9"/>
                    <a:pt x="238" y="9"/>
                    <a:pt x="238" y="9"/>
                  </a:cubicBezTo>
                  <a:cubicBezTo>
                    <a:pt x="259" y="8"/>
                    <a:pt x="279" y="10"/>
                    <a:pt x="285" y="14"/>
                  </a:cubicBezTo>
                  <a:cubicBezTo>
                    <a:pt x="299" y="23"/>
                    <a:pt x="295" y="65"/>
                    <a:pt x="283" y="86"/>
                  </a:cubicBezTo>
                  <a:cubicBezTo>
                    <a:pt x="276" y="100"/>
                    <a:pt x="255" y="107"/>
                    <a:pt x="236" y="108"/>
                  </a:cubicBezTo>
                  <a:lnTo>
                    <a:pt x="236" y="114"/>
                  </a:lnTo>
                  <a:close/>
                  <a:moveTo>
                    <a:pt x="158" y="15"/>
                  </a:moveTo>
                  <a:cubicBezTo>
                    <a:pt x="148" y="16"/>
                    <a:pt x="110" y="5"/>
                    <a:pt x="84" y="2"/>
                  </a:cubicBezTo>
                  <a:cubicBezTo>
                    <a:pt x="82" y="2"/>
                    <a:pt x="80" y="2"/>
                    <a:pt x="78" y="2"/>
                  </a:cubicBezTo>
                  <a:cubicBezTo>
                    <a:pt x="78" y="9"/>
                    <a:pt x="78" y="9"/>
                    <a:pt x="78" y="9"/>
                  </a:cubicBezTo>
                  <a:cubicBezTo>
                    <a:pt x="99" y="10"/>
                    <a:pt x="122" y="15"/>
                    <a:pt x="130" y="27"/>
                  </a:cubicBezTo>
                  <a:cubicBezTo>
                    <a:pt x="143" y="46"/>
                    <a:pt x="120" y="93"/>
                    <a:pt x="99" y="103"/>
                  </a:cubicBezTo>
                  <a:cubicBezTo>
                    <a:pt x="93" y="106"/>
                    <a:pt x="84" y="108"/>
                    <a:pt x="76" y="108"/>
                  </a:cubicBezTo>
                  <a:cubicBezTo>
                    <a:pt x="76" y="115"/>
                    <a:pt x="76" y="115"/>
                    <a:pt x="76" y="115"/>
                  </a:cubicBezTo>
                  <a:cubicBezTo>
                    <a:pt x="112" y="115"/>
                    <a:pt x="125" y="89"/>
                    <a:pt x="130" y="80"/>
                  </a:cubicBezTo>
                  <a:cubicBezTo>
                    <a:pt x="138" y="63"/>
                    <a:pt x="136" y="41"/>
                    <a:pt x="157" y="41"/>
                  </a:cubicBezTo>
                  <a:cubicBezTo>
                    <a:pt x="178" y="41"/>
                    <a:pt x="175" y="63"/>
                    <a:pt x="183" y="79"/>
                  </a:cubicBezTo>
                  <a:cubicBezTo>
                    <a:pt x="187" y="88"/>
                    <a:pt x="198" y="115"/>
                    <a:pt x="236" y="114"/>
                  </a:cubicBezTo>
                  <a:cubicBezTo>
                    <a:pt x="236" y="108"/>
                    <a:pt x="236" y="108"/>
                    <a:pt x="236" y="108"/>
                  </a:cubicBezTo>
                  <a:cubicBezTo>
                    <a:pt x="227" y="108"/>
                    <a:pt x="218" y="106"/>
                    <a:pt x="211" y="103"/>
                  </a:cubicBezTo>
                  <a:cubicBezTo>
                    <a:pt x="191" y="93"/>
                    <a:pt x="171" y="46"/>
                    <a:pt x="185" y="27"/>
                  </a:cubicBezTo>
                  <a:cubicBezTo>
                    <a:pt x="194" y="15"/>
                    <a:pt x="216" y="10"/>
                    <a:pt x="238" y="9"/>
                  </a:cubicBezTo>
                  <a:cubicBezTo>
                    <a:pt x="238" y="2"/>
                    <a:pt x="238" y="2"/>
                    <a:pt x="238" y="2"/>
                  </a:cubicBezTo>
                  <a:cubicBezTo>
                    <a:pt x="236" y="2"/>
                    <a:pt x="235" y="2"/>
                    <a:pt x="233" y="2"/>
                  </a:cubicBezTo>
                  <a:cubicBezTo>
                    <a:pt x="209" y="4"/>
                    <a:pt x="179" y="15"/>
                    <a:pt x="158" y="15"/>
                  </a:cubicBezTo>
                  <a:close/>
                  <a:moveTo>
                    <a:pt x="78" y="2"/>
                  </a:moveTo>
                  <a:cubicBezTo>
                    <a:pt x="51" y="1"/>
                    <a:pt x="16" y="4"/>
                    <a:pt x="9" y="6"/>
                  </a:cubicBezTo>
                  <a:cubicBezTo>
                    <a:pt x="1" y="9"/>
                    <a:pt x="1" y="10"/>
                    <a:pt x="0" y="17"/>
                  </a:cubicBezTo>
                  <a:cubicBezTo>
                    <a:pt x="0" y="23"/>
                    <a:pt x="0" y="29"/>
                    <a:pt x="5" y="31"/>
                  </a:cubicBezTo>
                  <a:cubicBezTo>
                    <a:pt x="12" y="33"/>
                    <a:pt x="12" y="42"/>
                    <a:pt x="15" y="69"/>
                  </a:cubicBezTo>
                  <a:cubicBezTo>
                    <a:pt x="18" y="92"/>
                    <a:pt x="28" y="111"/>
                    <a:pt x="69" y="114"/>
                  </a:cubicBezTo>
                  <a:cubicBezTo>
                    <a:pt x="72" y="115"/>
                    <a:pt x="74" y="115"/>
                    <a:pt x="76" y="115"/>
                  </a:cubicBezTo>
                  <a:cubicBezTo>
                    <a:pt x="76" y="108"/>
                    <a:pt x="76" y="108"/>
                    <a:pt x="76" y="108"/>
                  </a:cubicBezTo>
                  <a:cubicBezTo>
                    <a:pt x="57" y="108"/>
                    <a:pt x="35" y="101"/>
                    <a:pt x="28" y="86"/>
                  </a:cubicBezTo>
                  <a:cubicBezTo>
                    <a:pt x="18" y="65"/>
                    <a:pt x="17" y="23"/>
                    <a:pt x="31" y="14"/>
                  </a:cubicBezTo>
                  <a:cubicBezTo>
                    <a:pt x="37" y="11"/>
                    <a:pt x="57" y="8"/>
                    <a:pt x="78" y="9"/>
                  </a:cubicBezTo>
                  <a:lnTo>
                    <a:pt x="78" y="2"/>
                  </a:lnTo>
                  <a:close/>
                </a:path>
              </a:pathLst>
            </a:custGeom>
            <a:solidFill>
              <a:srgbClr val="268085"/>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94" name="Freeform 176"/>
            <p:cNvSpPr/>
            <p:nvPr/>
          </p:nvSpPr>
          <p:spPr bwMode="auto">
            <a:xfrm>
              <a:off x="5448300" y="35425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4797E"/>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95" name="Freeform 177"/>
            <p:cNvSpPr/>
            <p:nvPr/>
          </p:nvSpPr>
          <p:spPr bwMode="auto">
            <a:xfrm>
              <a:off x="5332413" y="3382169"/>
              <a:ext cx="236538" cy="160338"/>
            </a:xfrm>
            <a:custGeom>
              <a:avLst/>
              <a:gdLst>
                <a:gd name="T0" fmla="*/ 147 w 147"/>
                <a:gd name="T1" fmla="*/ 0 h 100"/>
                <a:gd name="T2" fmla="*/ 72 w 147"/>
                <a:gd name="T3" fmla="*/ 97 h 100"/>
                <a:gd name="T4" fmla="*/ 0 w 147"/>
                <a:gd name="T5" fmla="*/ 0 h 100"/>
                <a:gd name="T6" fmla="*/ 0 w 147"/>
                <a:gd name="T7" fmla="*/ 3 h 100"/>
                <a:gd name="T8" fmla="*/ 72 w 147"/>
                <a:gd name="T9" fmla="*/ 100 h 100"/>
                <a:gd name="T10" fmla="*/ 72 w 147"/>
                <a:gd name="T11" fmla="*/ 100 h 100"/>
                <a:gd name="T12" fmla="*/ 147 w 147"/>
                <a:gd name="T13" fmla="*/ 2 h 100"/>
                <a:gd name="T14" fmla="*/ 147 w 147"/>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00">
                  <a:moveTo>
                    <a:pt x="147" y="0"/>
                  </a:moveTo>
                  <a:cubicBezTo>
                    <a:pt x="72" y="97"/>
                    <a:pt x="72" y="97"/>
                    <a:pt x="72" y="97"/>
                  </a:cubicBezTo>
                  <a:cubicBezTo>
                    <a:pt x="0" y="0"/>
                    <a:pt x="0" y="0"/>
                    <a:pt x="0" y="0"/>
                  </a:cubicBezTo>
                  <a:cubicBezTo>
                    <a:pt x="0" y="3"/>
                    <a:pt x="0" y="3"/>
                    <a:pt x="0" y="3"/>
                  </a:cubicBezTo>
                  <a:cubicBezTo>
                    <a:pt x="72" y="100"/>
                    <a:pt x="72" y="100"/>
                    <a:pt x="72" y="100"/>
                  </a:cubicBezTo>
                  <a:cubicBezTo>
                    <a:pt x="72" y="100"/>
                    <a:pt x="72" y="100"/>
                    <a:pt x="72" y="100"/>
                  </a:cubicBezTo>
                  <a:cubicBezTo>
                    <a:pt x="147" y="2"/>
                    <a:pt x="147" y="2"/>
                    <a:pt x="147" y="2"/>
                  </a:cubicBezTo>
                  <a:cubicBezTo>
                    <a:pt x="147" y="0"/>
                    <a:pt x="147" y="0"/>
                    <a:pt x="147" y="0"/>
                  </a:cubicBezTo>
                </a:path>
              </a:pathLst>
            </a:custGeom>
            <a:solidFill>
              <a:srgbClr val="E9CAB7"/>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96" name="Freeform 178"/>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FFDECC"/>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97" name="Freeform 179"/>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333333"/>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98" name="Freeform 180"/>
            <p:cNvSpPr/>
            <p:nvPr/>
          </p:nvSpPr>
          <p:spPr bwMode="auto">
            <a:xfrm>
              <a:off x="3775075" y="2902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FDBBA"/>
            </a:solidFill>
            <a:ln>
              <a:noFill/>
            </a:ln>
          </p:spPr>
          <p:txBody>
            <a:bodyPr vert="horz" wrap="square" lIns="91440" tIns="45720" rIns="91440" bIns="45720" numCol="1" anchor="t" anchorCtr="0" compatLnSpc="1">
              <a:prstTxWarp prst="textNoShape">
                <a:avLst/>
              </a:prstTxWarp>
            </a:bodyPr>
            <a:lstStyle/>
            <a:p>
              <a:endParaRPr lang="en-US"/>
            </a:p>
          </p:txBody>
        </p:sp>
        <p:sp>
          <p:nvSpPr>
            <p:cNvPr id="1048899" name="Freeform 181"/>
            <p:cNvSpPr/>
            <p:nvPr/>
          </p:nvSpPr>
          <p:spPr bwMode="auto">
            <a:xfrm>
              <a:off x="3597275" y="2866232"/>
              <a:ext cx="112713" cy="165100"/>
            </a:xfrm>
            <a:custGeom>
              <a:avLst/>
              <a:gdLst>
                <a:gd name="T0" fmla="*/ 20 w 70"/>
                <a:gd name="T1" fmla="*/ 5 h 102"/>
                <a:gd name="T2" fmla="*/ 62 w 70"/>
                <a:gd name="T3" fmla="*/ 42 h 102"/>
                <a:gd name="T4" fmla="*/ 50 w 70"/>
                <a:gd name="T5" fmla="*/ 97 h 102"/>
                <a:gd name="T6" fmla="*/ 8 w 70"/>
                <a:gd name="T7" fmla="*/ 59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3" y="17"/>
                    <a:pt x="62" y="42"/>
                  </a:cubicBezTo>
                  <a:cubicBezTo>
                    <a:pt x="70" y="67"/>
                    <a:pt x="65" y="92"/>
                    <a:pt x="50" y="97"/>
                  </a:cubicBezTo>
                  <a:cubicBezTo>
                    <a:pt x="35" y="102"/>
                    <a:pt x="17" y="85"/>
                    <a:pt x="8" y="59"/>
                  </a:cubicBezTo>
                  <a:cubicBezTo>
                    <a:pt x="0" y="34"/>
                    <a:pt x="5" y="10"/>
                    <a:pt x="20" y="5"/>
                  </a:cubicBezTo>
                  <a:close/>
                </a:path>
              </a:pathLst>
            </a:custGeom>
            <a:solidFill>
              <a:srgbClr val="FFDBBA"/>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00" name="Freeform 182"/>
            <p:cNvSpPr/>
            <p:nvPr/>
          </p:nvSpPr>
          <p:spPr bwMode="auto">
            <a:xfrm>
              <a:off x="4106863" y="2866232"/>
              <a:ext cx="112713" cy="165100"/>
            </a:xfrm>
            <a:custGeom>
              <a:avLst/>
              <a:gdLst>
                <a:gd name="T0" fmla="*/ 50 w 70"/>
                <a:gd name="T1" fmla="*/ 5 h 102"/>
                <a:gd name="T2" fmla="*/ 8 w 70"/>
                <a:gd name="T3" fmla="*/ 42 h 102"/>
                <a:gd name="T4" fmla="*/ 20 w 70"/>
                <a:gd name="T5" fmla="*/ 97 h 102"/>
                <a:gd name="T6" fmla="*/ 61 w 70"/>
                <a:gd name="T7" fmla="*/ 59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5" y="0"/>
                    <a:pt x="16" y="17"/>
                    <a:pt x="8" y="42"/>
                  </a:cubicBezTo>
                  <a:cubicBezTo>
                    <a:pt x="0" y="67"/>
                    <a:pt x="5" y="92"/>
                    <a:pt x="20" y="97"/>
                  </a:cubicBezTo>
                  <a:cubicBezTo>
                    <a:pt x="34" y="102"/>
                    <a:pt x="53" y="85"/>
                    <a:pt x="61" y="59"/>
                  </a:cubicBezTo>
                  <a:cubicBezTo>
                    <a:pt x="70" y="34"/>
                    <a:pt x="65" y="10"/>
                    <a:pt x="50" y="5"/>
                  </a:cubicBezTo>
                  <a:close/>
                </a:path>
              </a:pathLst>
            </a:custGeom>
            <a:solidFill>
              <a:srgbClr val="FFDBBA"/>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01" name="Freeform 183"/>
            <p:cNvSpPr/>
            <p:nvPr/>
          </p:nvSpPr>
          <p:spPr bwMode="auto">
            <a:xfrm>
              <a:off x="3722688" y="3437732"/>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02" name="Freeform 184"/>
            <p:cNvSpPr/>
            <p:nvPr/>
          </p:nvSpPr>
          <p:spPr bwMode="auto">
            <a:xfrm>
              <a:off x="3598863" y="3312319"/>
              <a:ext cx="234950" cy="560388"/>
            </a:xfrm>
            <a:custGeom>
              <a:avLst/>
              <a:gdLst>
                <a:gd name="T0" fmla="*/ 111 w 148"/>
                <a:gd name="T1" fmla="*/ 0 h 353"/>
                <a:gd name="T2" fmla="*/ 111 w 148"/>
                <a:gd name="T3" fmla="*/ 38 h 353"/>
                <a:gd name="T4" fmla="*/ 148 w 148"/>
                <a:gd name="T5" fmla="*/ 353 h 353"/>
                <a:gd name="T6" fmla="*/ 84 w 148"/>
                <a:gd name="T7" fmla="*/ 353 h 353"/>
                <a:gd name="T8" fmla="*/ 15 w 148"/>
                <a:gd name="T9" fmla="*/ 213 h 353"/>
                <a:gd name="T10" fmla="*/ 81 w 148"/>
                <a:gd name="T11" fmla="*/ 168 h 353"/>
                <a:gd name="T12" fmla="*/ 0 w 148"/>
                <a:gd name="T13" fmla="*/ 131 h 353"/>
                <a:gd name="T14" fmla="*/ 75 w 148"/>
                <a:gd name="T15" fmla="*/ 16 h 353"/>
                <a:gd name="T16" fmla="*/ 111 w 148"/>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3">
                  <a:moveTo>
                    <a:pt x="111" y="0"/>
                  </a:moveTo>
                  <a:lnTo>
                    <a:pt x="111" y="38"/>
                  </a:lnTo>
                  <a:lnTo>
                    <a:pt x="148" y="353"/>
                  </a:lnTo>
                  <a:lnTo>
                    <a:pt x="84" y="353"/>
                  </a:lnTo>
                  <a:lnTo>
                    <a:pt x="15" y="213"/>
                  </a:lnTo>
                  <a:lnTo>
                    <a:pt x="81" y="168"/>
                  </a:lnTo>
                  <a:lnTo>
                    <a:pt x="0" y="131"/>
                  </a:lnTo>
                  <a:lnTo>
                    <a:pt x="75" y="16"/>
                  </a:lnTo>
                  <a:lnTo>
                    <a:pt x="111" y="0"/>
                  </a:lnTo>
                  <a:close/>
                </a:path>
              </a:pathLst>
            </a:custGeom>
            <a:solidFill>
              <a:srgbClr val="605F5B"/>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03" name="Freeform 185"/>
            <p:cNvSpPr/>
            <p:nvPr/>
          </p:nvSpPr>
          <p:spPr bwMode="auto">
            <a:xfrm>
              <a:off x="3984625" y="3312319"/>
              <a:ext cx="233363" cy="560388"/>
            </a:xfrm>
            <a:custGeom>
              <a:avLst/>
              <a:gdLst>
                <a:gd name="T0" fmla="*/ 36 w 147"/>
                <a:gd name="T1" fmla="*/ 0 h 353"/>
                <a:gd name="T2" fmla="*/ 36 w 147"/>
                <a:gd name="T3" fmla="*/ 38 h 353"/>
                <a:gd name="T4" fmla="*/ 0 w 147"/>
                <a:gd name="T5" fmla="*/ 353 h 353"/>
                <a:gd name="T6" fmla="*/ 63 w 147"/>
                <a:gd name="T7" fmla="*/ 353 h 353"/>
                <a:gd name="T8" fmla="*/ 131 w 147"/>
                <a:gd name="T9" fmla="*/ 213 h 353"/>
                <a:gd name="T10" fmla="*/ 66 w 147"/>
                <a:gd name="T11" fmla="*/ 168 h 353"/>
                <a:gd name="T12" fmla="*/ 147 w 147"/>
                <a:gd name="T13" fmla="*/ 131 h 353"/>
                <a:gd name="T14" fmla="*/ 81 w 147"/>
                <a:gd name="T15" fmla="*/ 19 h 353"/>
                <a:gd name="T16" fmla="*/ 36 w 147"/>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3">
                  <a:moveTo>
                    <a:pt x="36" y="0"/>
                  </a:moveTo>
                  <a:lnTo>
                    <a:pt x="36" y="38"/>
                  </a:lnTo>
                  <a:lnTo>
                    <a:pt x="0" y="353"/>
                  </a:lnTo>
                  <a:lnTo>
                    <a:pt x="63" y="353"/>
                  </a:lnTo>
                  <a:lnTo>
                    <a:pt x="131" y="213"/>
                  </a:lnTo>
                  <a:lnTo>
                    <a:pt x="66" y="168"/>
                  </a:lnTo>
                  <a:lnTo>
                    <a:pt x="147" y="131"/>
                  </a:lnTo>
                  <a:lnTo>
                    <a:pt x="81" y="19"/>
                  </a:lnTo>
                  <a:lnTo>
                    <a:pt x="36" y="0"/>
                  </a:lnTo>
                  <a:close/>
                </a:path>
              </a:pathLst>
            </a:custGeom>
            <a:solidFill>
              <a:srgbClr val="605F5B"/>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04" name="Freeform 186"/>
            <p:cNvSpPr/>
            <p:nvPr/>
          </p:nvSpPr>
          <p:spPr bwMode="auto">
            <a:xfrm>
              <a:off x="3851275" y="3437732"/>
              <a:ext cx="115888" cy="112713"/>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0" y="70"/>
                    <a:pt x="41" y="70"/>
                    <a:pt x="51" y="70"/>
                  </a:cubicBezTo>
                  <a:cubicBezTo>
                    <a:pt x="72" y="39"/>
                    <a:pt x="72" y="39"/>
                    <a:pt x="72" y="39"/>
                  </a:cubicBezTo>
                  <a:cubicBezTo>
                    <a:pt x="36" y="0"/>
                    <a:pt x="36" y="0"/>
                    <a:pt x="36" y="0"/>
                  </a:cubicBezTo>
                  <a:cubicBezTo>
                    <a:pt x="0" y="39"/>
                    <a:pt x="0" y="39"/>
                    <a:pt x="0" y="39"/>
                  </a:cubicBezTo>
                </a:path>
              </a:pathLst>
            </a:custGeom>
            <a:solidFill>
              <a:srgbClr val="C93838"/>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05" name="Freeform 187"/>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C93838"/>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06" name="Freeform 188"/>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907" name="Freeform 189"/>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08" name="Freeform 190"/>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909" name="Freeform 191"/>
            <p:cNvSpPr/>
            <p:nvPr/>
          </p:nvSpPr>
          <p:spPr bwMode="auto">
            <a:xfrm>
              <a:off x="3775075" y="3215482"/>
              <a:ext cx="266700" cy="92075"/>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10" name="Freeform 192"/>
            <p:cNvSpPr/>
            <p:nvPr/>
          </p:nvSpPr>
          <p:spPr bwMode="auto">
            <a:xfrm>
              <a:off x="3582988" y="2442369"/>
              <a:ext cx="685800" cy="682625"/>
            </a:xfrm>
            <a:custGeom>
              <a:avLst/>
              <a:gdLst>
                <a:gd name="T0" fmla="*/ 335 w 427"/>
                <a:gd name="T1" fmla="*/ 61 h 425"/>
                <a:gd name="T2" fmla="*/ 403 w 427"/>
                <a:gd name="T3" fmla="*/ 129 h 425"/>
                <a:gd name="T4" fmla="*/ 207 w 427"/>
                <a:gd name="T5" fmla="*/ 424 h 425"/>
                <a:gd name="T6" fmla="*/ 33 w 427"/>
                <a:gd name="T7" fmla="*/ 332 h 425"/>
                <a:gd name="T8" fmla="*/ 50 w 427"/>
                <a:gd name="T9" fmla="*/ 82 h 425"/>
                <a:gd name="T10" fmla="*/ 335 w 427"/>
                <a:gd name="T11" fmla="*/ 61 h 425"/>
              </a:gdLst>
              <a:ahLst/>
              <a:cxnLst>
                <a:cxn ang="0">
                  <a:pos x="T0" y="T1"/>
                </a:cxn>
                <a:cxn ang="0">
                  <a:pos x="T2" y="T3"/>
                </a:cxn>
                <a:cxn ang="0">
                  <a:pos x="T4" y="T5"/>
                </a:cxn>
                <a:cxn ang="0">
                  <a:pos x="T6" y="T7"/>
                </a:cxn>
                <a:cxn ang="0">
                  <a:pos x="T8" y="T9"/>
                </a:cxn>
                <a:cxn ang="0">
                  <a:pos x="T10" y="T11"/>
                </a:cxn>
              </a:cxnLst>
              <a:rect l="0" t="0" r="r" b="b"/>
              <a:pathLst>
                <a:path w="427" h="425">
                  <a:moveTo>
                    <a:pt x="335" y="61"/>
                  </a:moveTo>
                  <a:cubicBezTo>
                    <a:pt x="373" y="67"/>
                    <a:pt x="394" y="93"/>
                    <a:pt x="403" y="129"/>
                  </a:cubicBezTo>
                  <a:cubicBezTo>
                    <a:pt x="427" y="221"/>
                    <a:pt x="377" y="422"/>
                    <a:pt x="207" y="424"/>
                  </a:cubicBezTo>
                  <a:cubicBezTo>
                    <a:pt x="119" y="425"/>
                    <a:pt x="56" y="403"/>
                    <a:pt x="33" y="332"/>
                  </a:cubicBezTo>
                  <a:cubicBezTo>
                    <a:pt x="10" y="261"/>
                    <a:pt x="0" y="146"/>
                    <a:pt x="50" y="82"/>
                  </a:cubicBezTo>
                  <a:cubicBezTo>
                    <a:pt x="113" y="1"/>
                    <a:pt x="246" y="0"/>
                    <a:pt x="335" y="61"/>
                  </a:cubicBezTo>
                  <a:close/>
                </a:path>
              </a:pathLst>
            </a:custGeom>
            <a:solidFill>
              <a:srgbClr val="755A48"/>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11" name="Freeform 193"/>
            <p:cNvSpPr/>
            <p:nvPr/>
          </p:nvSpPr>
          <p:spPr bwMode="auto">
            <a:xfrm>
              <a:off x="3497263" y="2518569"/>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12" name="Freeform 194"/>
            <p:cNvSpPr/>
            <p:nvPr/>
          </p:nvSpPr>
          <p:spPr bwMode="auto">
            <a:xfrm>
              <a:off x="3560763" y="2497932"/>
              <a:ext cx="692150" cy="449263"/>
            </a:xfrm>
            <a:custGeom>
              <a:avLst/>
              <a:gdLst>
                <a:gd name="T0" fmla="*/ 93 w 431"/>
                <a:gd name="T1" fmla="*/ 123 h 280"/>
                <a:gd name="T2" fmla="*/ 215 w 431"/>
                <a:gd name="T3" fmla="*/ 127 h 280"/>
                <a:gd name="T4" fmla="*/ 392 w 431"/>
                <a:gd name="T5" fmla="*/ 247 h 280"/>
                <a:gd name="T6" fmla="*/ 223 w 431"/>
                <a:gd name="T7" fmla="*/ 7 h 280"/>
                <a:gd name="T8" fmla="*/ 44 w 431"/>
                <a:gd name="T9" fmla="*/ 280 h 280"/>
                <a:gd name="T10" fmla="*/ 93 w 431"/>
                <a:gd name="T11" fmla="*/ 123 h 280"/>
              </a:gdLst>
              <a:ahLst/>
              <a:cxnLst>
                <a:cxn ang="0">
                  <a:pos x="T0" y="T1"/>
                </a:cxn>
                <a:cxn ang="0">
                  <a:pos x="T2" y="T3"/>
                </a:cxn>
                <a:cxn ang="0">
                  <a:pos x="T4" y="T5"/>
                </a:cxn>
                <a:cxn ang="0">
                  <a:pos x="T6" y="T7"/>
                </a:cxn>
                <a:cxn ang="0">
                  <a:pos x="T8" y="T9"/>
                </a:cxn>
                <a:cxn ang="0">
                  <a:pos x="T10" y="T11"/>
                </a:cxn>
              </a:cxnLst>
              <a:rect l="0" t="0" r="r" b="b"/>
              <a:pathLst>
                <a:path w="431" h="280">
                  <a:moveTo>
                    <a:pt x="93" y="123"/>
                  </a:moveTo>
                  <a:cubicBezTo>
                    <a:pt x="138" y="151"/>
                    <a:pt x="174" y="109"/>
                    <a:pt x="215" y="127"/>
                  </a:cubicBezTo>
                  <a:cubicBezTo>
                    <a:pt x="256" y="145"/>
                    <a:pt x="368" y="59"/>
                    <a:pt x="392" y="247"/>
                  </a:cubicBezTo>
                  <a:cubicBezTo>
                    <a:pt x="431" y="111"/>
                    <a:pt x="372" y="14"/>
                    <a:pt x="223" y="7"/>
                  </a:cubicBezTo>
                  <a:cubicBezTo>
                    <a:pt x="64" y="0"/>
                    <a:pt x="0" y="145"/>
                    <a:pt x="44" y="280"/>
                  </a:cubicBezTo>
                  <a:cubicBezTo>
                    <a:pt x="41" y="207"/>
                    <a:pt x="59" y="159"/>
                    <a:pt x="93" y="123"/>
                  </a:cubicBezTo>
                  <a:close/>
                </a:path>
              </a:pathLst>
            </a:custGeom>
            <a:solidFill>
              <a:srgbClr val="755A48"/>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13" name="Freeform 195"/>
            <p:cNvSpPr/>
            <p:nvPr/>
          </p:nvSpPr>
          <p:spPr bwMode="auto">
            <a:xfrm>
              <a:off x="3703638" y="2658269"/>
              <a:ext cx="261938" cy="63500"/>
            </a:xfrm>
            <a:custGeom>
              <a:avLst/>
              <a:gdLst>
                <a:gd name="T0" fmla="*/ 0 w 163"/>
                <a:gd name="T1" fmla="*/ 11 h 40"/>
                <a:gd name="T2" fmla="*/ 58 w 163"/>
                <a:gd name="T3" fmla="*/ 39 h 40"/>
                <a:gd name="T4" fmla="*/ 104 w 163"/>
                <a:gd name="T5" fmla="*/ 33 h 40"/>
                <a:gd name="T6" fmla="*/ 162 w 163"/>
                <a:gd name="T7" fmla="*/ 9 h 40"/>
                <a:gd name="T8" fmla="*/ 161 w 163"/>
                <a:gd name="T9" fmla="*/ 4 h 40"/>
                <a:gd name="T10" fmla="*/ 73 w 163"/>
                <a:gd name="T11" fmla="*/ 26 h 40"/>
                <a:gd name="T12" fmla="*/ 3 w 163"/>
                <a:gd name="T13" fmla="*/ 10 h 40"/>
                <a:gd name="T14" fmla="*/ 0 w 163"/>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0">
                  <a:moveTo>
                    <a:pt x="0" y="11"/>
                  </a:moveTo>
                  <a:cubicBezTo>
                    <a:pt x="1" y="35"/>
                    <a:pt x="41" y="38"/>
                    <a:pt x="58" y="39"/>
                  </a:cubicBezTo>
                  <a:cubicBezTo>
                    <a:pt x="74" y="40"/>
                    <a:pt x="89" y="38"/>
                    <a:pt x="104" y="33"/>
                  </a:cubicBezTo>
                  <a:cubicBezTo>
                    <a:pt x="123" y="28"/>
                    <a:pt x="147" y="21"/>
                    <a:pt x="162" y="9"/>
                  </a:cubicBezTo>
                  <a:cubicBezTo>
                    <a:pt x="163" y="7"/>
                    <a:pt x="163" y="5"/>
                    <a:pt x="161" y="4"/>
                  </a:cubicBezTo>
                  <a:cubicBezTo>
                    <a:pt x="132" y="0"/>
                    <a:pt x="102" y="23"/>
                    <a:pt x="73" y="26"/>
                  </a:cubicBezTo>
                  <a:cubicBezTo>
                    <a:pt x="50" y="28"/>
                    <a:pt x="20" y="25"/>
                    <a:pt x="3" y="10"/>
                  </a:cubicBezTo>
                  <a:cubicBezTo>
                    <a:pt x="1" y="9"/>
                    <a:pt x="0" y="9"/>
                    <a:pt x="0" y="11"/>
                  </a:cubicBezTo>
                  <a:close/>
                </a:path>
              </a:pathLst>
            </a:custGeom>
            <a:solidFill>
              <a:srgbClr val="755A48"/>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14" name="Freeform 196"/>
            <p:cNvSpPr>
              <a:spLocks noEditPoints="1"/>
            </p:cNvSpPr>
            <p:nvPr/>
          </p:nvSpPr>
          <p:spPr bwMode="auto">
            <a:xfrm>
              <a:off x="3659188" y="2859882"/>
              <a:ext cx="504825" cy="185738"/>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C93838"/>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15" name="Freeform 197"/>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16" name="Freeform 198"/>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917" name="Freeform 199"/>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close/>
                </a:path>
              </a:pathLst>
            </a:custGeom>
            <a:solidFill>
              <a:srgbClr val="F2D0B1"/>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18" name="Freeform 200"/>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919" name="Freeform 201"/>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close/>
                </a:path>
              </a:pathLst>
            </a:custGeom>
            <a:solidFill>
              <a:srgbClr val="E5E5E5"/>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20" name="Freeform 202"/>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921" name="Freeform 203"/>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close/>
                </a:path>
              </a:pathLst>
            </a:custGeom>
            <a:solidFill>
              <a:srgbClr val="B53232"/>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22" name="Freeform 204"/>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923" name="Freeform 206"/>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FFDECC"/>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24" name="Freeform 207"/>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333333"/>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25" name="Freeform 208"/>
            <p:cNvSpPr/>
            <p:nvPr/>
          </p:nvSpPr>
          <p:spPr bwMode="auto">
            <a:xfrm>
              <a:off x="4460875" y="3066256"/>
              <a:ext cx="268288" cy="560388"/>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6C5A0"/>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26" name="Freeform 209"/>
            <p:cNvSpPr/>
            <p:nvPr/>
          </p:nvSpPr>
          <p:spPr bwMode="auto">
            <a:xfrm>
              <a:off x="4283075" y="3031331"/>
              <a:ext cx="112713" cy="163513"/>
            </a:xfrm>
            <a:custGeom>
              <a:avLst/>
              <a:gdLst>
                <a:gd name="T0" fmla="*/ 20 w 70"/>
                <a:gd name="T1" fmla="*/ 5 h 102"/>
                <a:gd name="T2" fmla="*/ 62 w 70"/>
                <a:gd name="T3" fmla="*/ 42 h 102"/>
                <a:gd name="T4" fmla="*/ 51 w 70"/>
                <a:gd name="T5" fmla="*/ 97 h 102"/>
                <a:gd name="T6" fmla="*/ 9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4" y="17"/>
                    <a:pt x="62" y="42"/>
                  </a:cubicBezTo>
                  <a:cubicBezTo>
                    <a:pt x="70" y="68"/>
                    <a:pt x="65" y="92"/>
                    <a:pt x="51" y="97"/>
                  </a:cubicBezTo>
                  <a:cubicBezTo>
                    <a:pt x="36" y="102"/>
                    <a:pt x="17" y="85"/>
                    <a:pt x="9" y="60"/>
                  </a:cubicBezTo>
                  <a:cubicBezTo>
                    <a:pt x="0" y="34"/>
                    <a:pt x="6" y="10"/>
                    <a:pt x="20" y="5"/>
                  </a:cubicBezTo>
                  <a:close/>
                </a:path>
              </a:pathLst>
            </a:custGeom>
            <a:solidFill>
              <a:srgbClr val="F6C5A0"/>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27" name="Freeform 210"/>
            <p:cNvSpPr/>
            <p:nvPr/>
          </p:nvSpPr>
          <p:spPr bwMode="auto">
            <a:xfrm>
              <a:off x="4791075" y="3031331"/>
              <a:ext cx="112713"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8"/>
                    <a:pt x="5" y="92"/>
                    <a:pt x="20" y="97"/>
                  </a:cubicBezTo>
                  <a:cubicBezTo>
                    <a:pt x="35" y="102"/>
                    <a:pt x="53" y="85"/>
                    <a:pt x="62" y="60"/>
                  </a:cubicBezTo>
                  <a:cubicBezTo>
                    <a:pt x="70" y="34"/>
                    <a:pt x="65" y="10"/>
                    <a:pt x="50" y="5"/>
                  </a:cubicBezTo>
                  <a:close/>
                </a:path>
              </a:pathLst>
            </a:custGeom>
            <a:solidFill>
              <a:srgbClr val="F6C5A0"/>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28" name="Freeform 211"/>
            <p:cNvSpPr/>
            <p:nvPr/>
          </p:nvSpPr>
          <p:spPr bwMode="auto">
            <a:xfrm>
              <a:off x="4408488" y="3602831"/>
              <a:ext cx="354013" cy="434975"/>
            </a:xfrm>
            <a:custGeom>
              <a:avLst/>
              <a:gdLst>
                <a:gd name="T0" fmla="*/ 117 w 221"/>
                <a:gd name="T1" fmla="*/ 0 h 271"/>
                <a:gd name="T2" fmla="*/ 0 w 221"/>
                <a:gd name="T3" fmla="*/ 35 h 271"/>
                <a:gd name="T4" fmla="*/ 45 w 221"/>
                <a:gd name="T5" fmla="*/ 271 h 271"/>
                <a:gd name="T6" fmla="*/ 202 w 221"/>
                <a:gd name="T7" fmla="*/ 271 h 271"/>
                <a:gd name="T8" fmla="*/ 221 w 221"/>
                <a:gd name="T9" fmla="*/ 36 h 271"/>
                <a:gd name="T10" fmla="*/ 117 w 221"/>
                <a:gd name="T11" fmla="*/ 0 h 271"/>
              </a:gdLst>
              <a:ahLst/>
              <a:cxnLst>
                <a:cxn ang="0">
                  <a:pos x="T0" y="T1"/>
                </a:cxn>
                <a:cxn ang="0">
                  <a:pos x="T2" y="T3"/>
                </a:cxn>
                <a:cxn ang="0">
                  <a:pos x="T4" y="T5"/>
                </a:cxn>
                <a:cxn ang="0">
                  <a:pos x="T6" y="T7"/>
                </a:cxn>
                <a:cxn ang="0">
                  <a:pos x="T8" y="T9"/>
                </a:cxn>
                <a:cxn ang="0">
                  <a:pos x="T10" y="T11"/>
                </a:cxn>
              </a:cxnLst>
              <a:rect l="0" t="0" r="r" b="b"/>
              <a:pathLst>
                <a:path w="221" h="271">
                  <a:moveTo>
                    <a:pt x="117" y="0"/>
                  </a:moveTo>
                  <a:cubicBezTo>
                    <a:pt x="117" y="0"/>
                    <a:pt x="0" y="28"/>
                    <a:pt x="0" y="35"/>
                  </a:cubicBezTo>
                  <a:cubicBezTo>
                    <a:pt x="0" y="42"/>
                    <a:pt x="45" y="271"/>
                    <a:pt x="45" y="271"/>
                  </a:cubicBezTo>
                  <a:cubicBezTo>
                    <a:pt x="202" y="271"/>
                    <a:pt x="202" y="271"/>
                    <a:pt x="202" y="271"/>
                  </a:cubicBezTo>
                  <a:cubicBezTo>
                    <a:pt x="221" y="36"/>
                    <a:pt x="221" y="36"/>
                    <a:pt x="221" y="36"/>
                  </a:cubicBezTo>
                  <a:cubicBezTo>
                    <a:pt x="117" y="0"/>
                    <a:pt x="117" y="0"/>
                    <a:pt x="117" y="0"/>
                  </a:cubicBezTo>
                </a:path>
              </a:pathLst>
            </a:custGeom>
            <a:solidFill>
              <a:srgbClr val="9FBAC4"/>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29" name="Freeform 212"/>
            <p:cNvSpPr/>
            <p:nvPr/>
          </p:nvSpPr>
          <p:spPr bwMode="auto">
            <a:xfrm>
              <a:off x="4286250" y="3475831"/>
              <a:ext cx="233363" cy="561975"/>
            </a:xfrm>
            <a:custGeom>
              <a:avLst/>
              <a:gdLst>
                <a:gd name="T0" fmla="*/ 110 w 147"/>
                <a:gd name="T1" fmla="*/ 0 h 354"/>
                <a:gd name="T2" fmla="*/ 110 w 147"/>
                <a:gd name="T3" fmla="*/ 38 h 354"/>
                <a:gd name="T4" fmla="*/ 147 w 147"/>
                <a:gd name="T5" fmla="*/ 354 h 354"/>
                <a:gd name="T6" fmla="*/ 84 w 147"/>
                <a:gd name="T7" fmla="*/ 354 h 354"/>
                <a:gd name="T8" fmla="*/ 14 w 147"/>
                <a:gd name="T9" fmla="*/ 213 h 354"/>
                <a:gd name="T10" fmla="*/ 81 w 147"/>
                <a:gd name="T11" fmla="*/ 170 h 354"/>
                <a:gd name="T12" fmla="*/ 0 w 147"/>
                <a:gd name="T13" fmla="*/ 131 h 354"/>
                <a:gd name="T14" fmla="*/ 74 w 147"/>
                <a:gd name="T15" fmla="*/ 16 h 354"/>
                <a:gd name="T16" fmla="*/ 110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0" y="0"/>
                  </a:moveTo>
                  <a:lnTo>
                    <a:pt x="110" y="38"/>
                  </a:lnTo>
                  <a:lnTo>
                    <a:pt x="147" y="354"/>
                  </a:lnTo>
                  <a:lnTo>
                    <a:pt x="84" y="354"/>
                  </a:lnTo>
                  <a:lnTo>
                    <a:pt x="14" y="213"/>
                  </a:lnTo>
                  <a:lnTo>
                    <a:pt x="81" y="170"/>
                  </a:lnTo>
                  <a:lnTo>
                    <a:pt x="0" y="131"/>
                  </a:lnTo>
                  <a:lnTo>
                    <a:pt x="74" y="16"/>
                  </a:lnTo>
                  <a:lnTo>
                    <a:pt x="110" y="0"/>
                  </a:lnTo>
                  <a:close/>
                </a:path>
              </a:pathLst>
            </a:custGeom>
            <a:solidFill>
              <a:srgbClr val="1A1A1A"/>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30" name="Freeform 213"/>
            <p:cNvSpPr/>
            <p:nvPr/>
          </p:nvSpPr>
          <p:spPr bwMode="auto">
            <a:xfrm>
              <a:off x="4670425" y="3475831"/>
              <a:ext cx="231775" cy="561975"/>
            </a:xfrm>
            <a:custGeom>
              <a:avLst/>
              <a:gdLst>
                <a:gd name="T0" fmla="*/ 37 w 146"/>
                <a:gd name="T1" fmla="*/ 0 h 354"/>
                <a:gd name="T2" fmla="*/ 37 w 146"/>
                <a:gd name="T3" fmla="*/ 38 h 354"/>
                <a:gd name="T4" fmla="*/ 0 w 146"/>
                <a:gd name="T5" fmla="*/ 354 h 354"/>
                <a:gd name="T6" fmla="*/ 62 w 146"/>
                <a:gd name="T7" fmla="*/ 354 h 354"/>
                <a:gd name="T8" fmla="*/ 132 w 146"/>
                <a:gd name="T9" fmla="*/ 213 h 354"/>
                <a:gd name="T10" fmla="*/ 65 w 146"/>
                <a:gd name="T11" fmla="*/ 170 h 354"/>
                <a:gd name="T12" fmla="*/ 146 w 146"/>
                <a:gd name="T13" fmla="*/ 131 h 354"/>
                <a:gd name="T14" fmla="*/ 80 w 146"/>
                <a:gd name="T15" fmla="*/ 20 h 354"/>
                <a:gd name="T16" fmla="*/ 37 w 146"/>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4">
                  <a:moveTo>
                    <a:pt x="37" y="0"/>
                  </a:moveTo>
                  <a:lnTo>
                    <a:pt x="37" y="38"/>
                  </a:lnTo>
                  <a:lnTo>
                    <a:pt x="0" y="354"/>
                  </a:lnTo>
                  <a:lnTo>
                    <a:pt x="62" y="354"/>
                  </a:lnTo>
                  <a:lnTo>
                    <a:pt x="132" y="213"/>
                  </a:lnTo>
                  <a:lnTo>
                    <a:pt x="65" y="170"/>
                  </a:lnTo>
                  <a:lnTo>
                    <a:pt x="146" y="131"/>
                  </a:lnTo>
                  <a:lnTo>
                    <a:pt x="80" y="20"/>
                  </a:lnTo>
                  <a:lnTo>
                    <a:pt x="37" y="0"/>
                  </a:lnTo>
                  <a:close/>
                </a:path>
              </a:pathLst>
            </a:custGeom>
            <a:solidFill>
              <a:srgbClr val="1B1B1B"/>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31" name="Freeform 214"/>
            <p:cNvSpPr/>
            <p:nvPr/>
          </p:nvSpPr>
          <p:spPr bwMode="auto">
            <a:xfrm>
              <a:off x="4537075" y="3602831"/>
              <a:ext cx="114300" cy="111125"/>
            </a:xfrm>
            <a:custGeom>
              <a:avLst/>
              <a:gdLst>
                <a:gd name="T0" fmla="*/ 0 w 72"/>
                <a:gd name="T1" fmla="*/ 39 h 70"/>
                <a:gd name="T2" fmla="*/ 20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1" y="70"/>
                    <a:pt x="41" y="70"/>
                    <a:pt x="52" y="70"/>
                  </a:cubicBezTo>
                  <a:cubicBezTo>
                    <a:pt x="72" y="39"/>
                    <a:pt x="72" y="39"/>
                    <a:pt x="72" y="39"/>
                  </a:cubicBezTo>
                  <a:cubicBezTo>
                    <a:pt x="37" y="0"/>
                    <a:pt x="37" y="0"/>
                    <a:pt x="37" y="0"/>
                  </a:cubicBezTo>
                  <a:cubicBezTo>
                    <a:pt x="0" y="39"/>
                    <a:pt x="0" y="39"/>
                    <a:pt x="0" y="39"/>
                  </a:cubicBezTo>
                </a:path>
              </a:pathLst>
            </a:custGeom>
            <a:solidFill>
              <a:srgbClr val="28A8E3"/>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32" name="Freeform 215"/>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close/>
                </a:path>
              </a:pathLst>
            </a:custGeom>
            <a:solidFill>
              <a:srgbClr val="28A8E3"/>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33" name="Freeform 216"/>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934" name="Freeform 217"/>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35" name="Freeform 218"/>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936" name="Freeform 219"/>
            <p:cNvSpPr/>
            <p:nvPr/>
          </p:nvSpPr>
          <p:spPr bwMode="auto">
            <a:xfrm>
              <a:off x="4460875" y="3378994"/>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2" y="56"/>
                    <a:pt x="83" y="58"/>
                  </a:cubicBezTo>
                  <a:cubicBezTo>
                    <a:pt x="84" y="58"/>
                    <a:pt x="84" y="58"/>
                    <a:pt x="85" y="58"/>
                  </a:cubicBezTo>
                  <a:cubicBezTo>
                    <a:pt x="125" y="58"/>
                    <a:pt x="167" y="9"/>
                    <a:pt x="167" y="9"/>
                  </a:cubicBezTo>
                  <a:cubicBezTo>
                    <a:pt x="167" y="0"/>
                    <a:pt x="167" y="0"/>
                    <a:pt x="167" y="0"/>
                  </a:cubicBezTo>
                  <a:cubicBezTo>
                    <a:pt x="0" y="0"/>
                    <a:pt x="0" y="0"/>
                    <a:pt x="0" y="0"/>
                  </a:cubicBezTo>
                </a:path>
              </a:pathLst>
            </a:custGeom>
            <a:solidFill>
              <a:srgbClr val="C59E80"/>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37" name="Freeform 220"/>
            <p:cNvSpPr/>
            <p:nvPr/>
          </p:nvSpPr>
          <p:spPr bwMode="auto">
            <a:xfrm>
              <a:off x="4183063" y="2682081"/>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3" y="408"/>
                    <a:pt x="215" y="473"/>
                    <a:pt x="256" y="473"/>
                  </a:cubicBezTo>
                  <a:cubicBezTo>
                    <a:pt x="298" y="473"/>
                    <a:pt x="379" y="408"/>
                    <a:pt x="398" y="378"/>
                  </a:cubicBezTo>
                  <a:cubicBezTo>
                    <a:pt x="414" y="351"/>
                    <a:pt x="513" y="0"/>
                    <a:pt x="256" y="0"/>
                  </a:cubicBezTo>
                  <a:close/>
                </a:path>
              </a:pathLst>
            </a:custGeom>
            <a:solidFill>
              <a:srgbClr val="F6C5A0"/>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38" name="Freeform 221"/>
            <p:cNvSpPr>
              <a:spLocks noEditPoints="1"/>
            </p:cNvSpPr>
            <p:nvPr/>
          </p:nvSpPr>
          <p:spPr bwMode="auto">
            <a:xfrm>
              <a:off x="4279900" y="2585244"/>
              <a:ext cx="647700" cy="584200"/>
            </a:xfrm>
            <a:custGeom>
              <a:avLst/>
              <a:gdLst>
                <a:gd name="T0" fmla="*/ 311 w 404"/>
                <a:gd name="T1" fmla="*/ 68 h 363"/>
                <a:gd name="T2" fmla="*/ 51 w 404"/>
                <a:gd name="T3" fmla="*/ 97 h 363"/>
                <a:gd name="T4" fmla="*/ 30 w 404"/>
                <a:gd name="T5" fmla="*/ 357 h 363"/>
                <a:gd name="T6" fmla="*/ 30 w 404"/>
                <a:gd name="T7" fmla="*/ 357 h 363"/>
                <a:gd name="T8" fmla="*/ 30 w 404"/>
                <a:gd name="T9" fmla="*/ 360 h 363"/>
                <a:gd name="T10" fmla="*/ 32 w 404"/>
                <a:gd name="T11" fmla="*/ 363 h 363"/>
                <a:gd name="T12" fmla="*/ 37 w 404"/>
                <a:gd name="T13" fmla="*/ 362 h 363"/>
                <a:gd name="T14" fmla="*/ 37 w 404"/>
                <a:gd name="T15" fmla="*/ 361 h 363"/>
                <a:gd name="T16" fmla="*/ 37 w 404"/>
                <a:gd name="T17" fmla="*/ 340 h 363"/>
                <a:gd name="T18" fmla="*/ 32 w 404"/>
                <a:gd name="T19" fmla="*/ 307 h 363"/>
                <a:gd name="T20" fmla="*/ 77 w 404"/>
                <a:gd name="T21" fmla="*/ 183 h 363"/>
                <a:gd name="T22" fmla="*/ 86 w 404"/>
                <a:gd name="T23" fmla="*/ 171 h 363"/>
                <a:gd name="T24" fmla="*/ 97 w 404"/>
                <a:gd name="T25" fmla="*/ 159 h 363"/>
                <a:gd name="T26" fmla="*/ 103 w 404"/>
                <a:gd name="T27" fmla="*/ 154 h 363"/>
                <a:gd name="T28" fmla="*/ 242 w 404"/>
                <a:gd name="T29" fmla="*/ 176 h 363"/>
                <a:gd name="T30" fmla="*/ 296 w 404"/>
                <a:gd name="T31" fmla="*/ 189 h 363"/>
                <a:gd name="T32" fmla="*/ 311 w 404"/>
                <a:gd name="T33" fmla="*/ 177 h 363"/>
                <a:gd name="T34" fmla="*/ 359 w 404"/>
                <a:gd name="T35" fmla="*/ 315 h 363"/>
                <a:gd name="T36" fmla="*/ 356 w 404"/>
                <a:gd name="T37" fmla="*/ 340 h 363"/>
                <a:gd name="T38" fmla="*/ 356 w 404"/>
                <a:gd name="T39" fmla="*/ 361 h 363"/>
                <a:gd name="T40" fmla="*/ 356 w 404"/>
                <a:gd name="T41" fmla="*/ 362 h 363"/>
                <a:gd name="T42" fmla="*/ 361 w 404"/>
                <a:gd name="T43" fmla="*/ 363 h 363"/>
                <a:gd name="T44" fmla="*/ 363 w 404"/>
                <a:gd name="T45" fmla="*/ 360 h 363"/>
                <a:gd name="T46" fmla="*/ 364 w 404"/>
                <a:gd name="T47" fmla="*/ 351 h 363"/>
                <a:gd name="T48" fmla="*/ 366 w 404"/>
                <a:gd name="T49" fmla="*/ 338 h 363"/>
                <a:gd name="T50" fmla="*/ 311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1" y="68"/>
                  </a:moveTo>
                  <a:cubicBezTo>
                    <a:pt x="225" y="0"/>
                    <a:pt x="91" y="41"/>
                    <a:pt x="51" y="97"/>
                  </a:cubicBezTo>
                  <a:cubicBezTo>
                    <a:pt x="0" y="168"/>
                    <a:pt x="18" y="276"/>
                    <a:pt x="30" y="357"/>
                  </a:cubicBezTo>
                  <a:cubicBezTo>
                    <a:pt x="30" y="357"/>
                    <a:pt x="30" y="357"/>
                    <a:pt x="30" y="357"/>
                  </a:cubicBezTo>
                  <a:cubicBezTo>
                    <a:pt x="30" y="358"/>
                    <a:pt x="30" y="359"/>
                    <a:pt x="30" y="360"/>
                  </a:cubicBezTo>
                  <a:cubicBezTo>
                    <a:pt x="31" y="360"/>
                    <a:pt x="32" y="362"/>
                    <a:pt x="32" y="363"/>
                  </a:cubicBezTo>
                  <a:cubicBezTo>
                    <a:pt x="33" y="363"/>
                    <a:pt x="36" y="363"/>
                    <a:pt x="37" y="362"/>
                  </a:cubicBezTo>
                  <a:cubicBezTo>
                    <a:pt x="37" y="362"/>
                    <a:pt x="37" y="361"/>
                    <a:pt x="37" y="361"/>
                  </a:cubicBezTo>
                  <a:cubicBezTo>
                    <a:pt x="38" y="354"/>
                    <a:pt x="37" y="340"/>
                    <a:pt x="37" y="340"/>
                  </a:cubicBezTo>
                  <a:cubicBezTo>
                    <a:pt x="37" y="328"/>
                    <a:pt x="34" y="318"/>
                    <a:pt x="32" y="307"/>
                  </a:cubicBezTo>
                  <a:cubicBezTo>
                    <a:pt x="41" y="256"/>
                    <a:pt x="65" y="245"/>
                    <a:pt x="77" y="183"/>
                  </a:cubicBezTo>
                  <a:cubicBezTo>
                    <a:pt x="80" y="179"/>
                    <a:pt x="83" y="175"/>
                    <a:pt x="86" y="171"/>
                  </a:cubicBezTo>
                  <a:cubicBezTo>
                    <a:pt x="89" y="167"/>
                    <a:pt x="93" y="162"/>
                    <a:pt x="97" y="159"/>
                  </a:cubicBezTo>
                  <a:cubicBezTo>
                    <a:pt x="99" y="157"/>
                    <a:pt x="101" y="156"/>
                    <a:pt x="103" y="154"/>
                  </a:cubicBezTo>
                  <a:cubicBezTo>
                    <a:pt x="150" y="137"/>
                    <a:pt x="198" y="158"/>
                    <a:pt x="242" y="176"/>
                  </a:cubicBezTo>
                  <a:cubicBezTo>
                    <a:pt x="259" y="182"/>
                    <a:pt x="278" y="191"/>
                    <a:pt x="296" y="189"/>
                  </a:cubicBezTo>
                  <a:cubicBezTo>
                    <a:pt x="304" y="189"/>
                    <a:pt x="310" y="183"/>
                    <a:pt x="311" y="177"/>
                  </a:cubicBezTo>
                  <a:cubicBezTo>
                    <a:pt x="332" y="240"/>
                    <a:pt x="349" y="269"/>
                    <a:pt x="359" y="315"/>
                  </a:cubicBezTo>
                  <a:cubicBezTo>
                    <a:pt x="358" y="323"/>
                    <a:pt x="356" y="331"/>
                    <a:pt x="356" y="340"/>
                  </a:cubicBezTo>
                  <a:cubicBezTo>
                    <a:pt x="356" y="340"/>
                    <a:pt x="355" y="354"/>
                    <a:pt x="356" y="361"/>
                  </a:cubicBezTo>
                  <a:cubicBezTo>
                    <a:pt x="356" y="361"/>
                    <a:pt x="356" y="362"/>
                    <a:pt x="356" y="362"/>
                  </a:cubicBezTo>
                  <a:cubicBezTo>
                    <a:pt x="357" y="363"/>
                    <a:pt x="360" y="363"/>
                    <a:pt x="361" y="363"/>
                  </a:cubicBezTo>
                  <a:cubicBezTo>
                    <a:pt x="361" y="362"/>
                    <a:pt x="363" y="360"/>
                    <a:pt x="363" y="360"/>
                  </a:cubicBezTo>
                  <a:cubicBezTo>
                    <a:pt x="364" y="357"/>
                    <a:pt x="364" y="354"/>
                    <a:pt x="364" y="351"/>
                  </a:cubicBezTo>
                  <a:cubicBezTo>
                    <a:pt x="364" y="347"/>
                    <a:pt x="365" y="342"/>
                    <a:pt x="366" y="338"/>
                  </a:cubicBezTo>
                  <a:cubicBezTo>
                    <a:pt x="379" y="288"/>
                    <a:pt x="404" y="90"/>
                    <a:pt x="311" y="68"/>
                  </a:cubicBezTo>
                  <a:close/>
                  <a:moveTo>
                    <a:pt x="180" y="135"/>
                  </a:moveTo>
                  <a:cubicBezTo>
                    <a:pt x="179" y="135"/>
                    <a:pt x="177" y="134"/>
                    <a:pt x="176" y="134"/>
                  </a:cubicBezTo>
                  <a:cubicBezTo>
                    <a:pt x="178" y="134"/>
                    <a:pt x="180" y="135"/>
                    <a:pt x="182" y="135"/>
                  </a:cubicBezTo>
                  <a:cubicBezTo>
                    <a:pt x="181" y="135"/>
                    <a:pt x="181" y="135"/>
                    <a:pt x="180" y="135"/>
                  </a:cubicBezTo>
                  <a:close/>
                </a:path>
              </a:pathLst>
            </a:custGeom>
            <a:solidFill>
              <a:srgbClr val="605343"/>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39" name="Freeform 222"/>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40" name="Freeform 223"/>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941" name="Freeform 224"/>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close/>
                </a:path>
              </a:pathLst>
            </a:custGeom>
            <a:solidFill>
              <a:srgbClr val="E9BB98"/>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42" name="Freeform 225"/>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943" name="Freeform 226"/>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8FA7B0"/>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44" name="Freeform 227"/>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945" name="Rectangle 228"/>
            <p:cNvSpPr>
              <a:spLocks noChangeArrowheads="1"/>
            </p:cNvSpPr>
            <p:nvPr/>
          </p:nvSpPr>
          <p:spPr bwMode="auto">
            <a:xfrm>
              <a:off x="4568825" y="3713956"/>
              <a:ext cx="50800" cy="1588"/>
            </a:xfrm>
            <a:prstGeom prst="rect">
              <a:avLst/>
            </a:prstGeom>
            <a:solidFill>
              <a:srgbClr val="2497CC"/>
            </a:solidFill>
            <a:ln>
              <a:noFill/>
            </a:ln>
          </p:spPr>
          <p:txBody>
            <a:bodyPr vert="horz" wrap="square" lIns="91440" tIns="45720" rIns="91440" bIns="45720" numCol="1" anchor="t" anchorCtr="0" compatLnSpc="1">
              <a:prstTxWarp prst="textNoShape">
                <a:avLst/>
              </a:prstTxWarp>
            </a:bodyPr>
            <a:lstStyle/>
            <a:p>
              <a:endParaRPr lang="en-US"/>
            </a:p>
          </p:txBody>
        </p:sp>
        <p:sp>
          <p:nvSpPr>
            <p:cNvPr id="1048946" name="Rectangle 229"/>
            <p:cNvSpPr>
              <a:spLocks noChangeArrowheads="1"/>
            </p:cNvSpPr>
            <p:nvPr/>
          </p:nvSpPr>
          <p:spPr bwMode="auto">
            <a:xfrm>
              <a:off x="4568825" y="3713956"/>
              <a:ext cx="50800" cy="1588"/>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sp>
        <p:nvSpPr>
          <p:cNvPr id="1048947" name="Rectangle 5"/>
          <p:cNvSpPr/>
          <p:nvPr userDrawn="1"/>
        </p:nvSpPr>
        <p:spPr>
          <a:xfrm>
            <a:off x="0" y="990600"/>
            <a:ext cx="9144000" cy="4152900"/>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Footer without Title">
    <p:spTree>
      <p:nvGrpSpPr>
        <p:cNvPr id="1" name=""/>
        <p:cNvGrpSpPr/>
        <p:nvPr/>
      </p:nvGrpSpPr>
      <p:grpSpPr>
        <a:xfrm>
          <a:off x="0" y="0"/>
          <a:ext cx="0" cy="0"/>
          <a:chOff x="0" y="0"/>
          <a:chExt cx="0" cy="0"/>
        </a:xfrm>
      </p:grpSpPr>
      <p:sp>
        <p:nvSpPr>
          <p:cNvPr id="1048748" name="Title 1"/>
          <p:cNvSpPr>
            <a:spLocks noGrp="1"/>
          </p:cNvSpPr>
          <p:nvPr>
            <p:ph type="title" hasCustomPrompt="1"/>
          </p:nvPr>
        </p:nvSpPr>
        <p:spPr/>
        <p:txBody>
          <a:bodyPr/>
          <a:lstStyle/>
          <a:p>
            <a:r>
              <a:rPr lang="en-US" dirty="0"/>
              <a:t>CLICK TO EDIT MASTER TITLE STYLE</a:t>
            </a:r>
          </a:p>
        </p:txBody>
      </p:sp>
      <p:sp>
        <p:nvSpPr>
          <p:cNvPr id="1048749" name="Date Placeholder 2"/>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1048750" name="Slide Number Placeholder 4"/>
          <p:cNvSpPr>
            <a:spLocks noGrp="1"/>
          </p:cNvSpPr>
          <p:nvPr>
            <p:ph type="sldNum" sz="quarter" idx="12"/>
          </p:nvPr>
        </p:nvSpPr>
        <p:spPr/>
        <p:txBody>
          <a:bodyPr/>
          <a:lstStyle/>
          <a:p>
            <a:fld id="{D60D1EDE-7116-2443-9BDD-368CE5B37660}" type="slidenum">
              <a:rPr lang="en-US" smtClean="0"/>
              <a:pPr/>
              <a:t>‹#›</a:t>
            </a:fld>
            <a:endParaRPr lang="en-US" dirty="0"/>
          </a:p>
        </p:txBody>
      </p:sp>
      <p:sp>
        <p:nvSpPr>
          <p:cNvPr id="1048751" name="Rectangle 5"/>
          <p:cNvSpPr/>
          <p:nvPr userDrawn="1"/>
        </p:nvSpPr>
        <p:spPr>
          <a:xfrm>
            <a:off x="0" y="-85047"/>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47793" y="130723"/>
            <a:ext cx="6096000" cy="356085"/>
          </a:xfrm>
          <a:prstGeom prst="rect">
            <a:avLst/>
          </a:prstGeom>
        </p:spPr>
        <p:txBody>
          <a:bodyPr vert="horz" lIns="0" tIns="0" rIns="0" bIns="0" rtlCol="0" anchor="ctr">
            <a:normAutofit/>
          </a:bodyPr>
          <a:lstStyle/>
          <a:p>
            <a:r>
              <a:rPr lang="en-US" dirty="0"/>
              <a:t>CLICK TO EDIT MASTER TITLE STYLE</a:t>
            </a:r>
          </a:p>
        </p:txBody>
      </p:sp>
      <p:sp>
        <p:nvSpPr>
          <p:cNvPr id="1048577" name="Text Placeholder 2"/>
          <p:cNvSpPr>
            <a:spLocks noGrp="1"/>
          </p:cNvSpPr>
          <p:nvPr>
            <p:ph type="body" idx="1"/>
          </p:nvPr>
        </p:nvSpPr>
        <p:spPr>
          <a:xfrm>
            <a:off x="457200" y="1040232"/>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Slide Number Placeholder 5"/>
          <p:cNvSpPr>
            <a:spLocks noGrp="1"/>
          </p:cNvSpPr>
          <p:nvPr>
            <p:ph type="sldNum" sz="quarter" idx="4"/>
          </p:nvPr>
        </p:nvSpPr>
        <p:spPr>
          <a:xfrm>
            <a:off x="6553200" y="4723820"/>
            <a:ext cx="2133600" cy="273844"/>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D60D1EDE-7116-2443-9BDD-368CE5B37660}" type="slidenum">
              <a:rPr lang="en-US" smtClean="0"/>
              <a:pPr/>
              <a:t>‹#›</a:t>
            </a:fld>
            <a:endParaRPr lang="en-US" dirty="0"/>
          </a:p>
        </p:txBody>
      </p:sp>
      <p:sp>
        <p:nvSpPr>
          <p:cNvPr id="1048579" name="Date Placeholder 3"/>
          <p:cNvSpPr txBox="1"/>
          <p:nvPr userDrawn="1"/>
        </p:nvSpPr>
        <p:spPr>
          <a:xfrm>
            <a:off x="457200" y="4723820"/>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Raleway"/>
                <a:ea typeface="+mn-ea"/>
                <a:cs typeface="Raleway"/>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i="0" dirty="0" err="1">
                <a:latin typeface="Calibri Light" panose="020F0302020204030204" pitchFamily="34" charset="0"/>
              </a:rPr>
              <a:t>www.coral-club.com</a:t>
            </a:r>
            <a:endParaRPr lang="en-US" i="0" dirty="0">
              <a:latin typeface="Calibri Light" panose="020F0302020204030204" pitchFamily="34" charset="0"/>
            </a:endParaRPr>
          </a:p>
        </p:txBody>
      </p:sp>
      <p:grpSp>
        <p:nvGrpSpPr>
          <p:cNvPr id="14" name="Group 26"/>
          <p:cNvGrpSpPr/>
          <p:nvPr userDrawn="1"/>
        </p:nvGrpSpPr>
        <p:grpSpPr>
          <a:xfrm>
            <a:off x="4257731" y="4720365"/>
            <a:ext cx="628539" cy="280755"/>
            <a:chOff x="3256504" y="4721279"/>
            <a:chExt cx="628539" cy="280755"/>
          </a:xfrm>
        </p:grpSpPr>
        <p:sp>
          <p:nvSpPr>
            <p:cNvPr id="1048580" name="Oval 4"/>
            <p:cNvSpPr/>
            <p:nvPr userDrawn="1"/>
          </p:nvSpPr>
          <p:spPr>
            <a:xfrm>
              <a:off x="3256504" y="4721279"/>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581" name="Oval 29"/>
            <p:cNvSpPr/>
            <p:nvPr userDrawn="1"/>
          </p:nvSpPr>
          <p:spPr>
            <a:xfrm>
              <a:off x="3608196" y="4725187"/>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7"/>
            <p:cNvGrpSpPr/>
            <p:nvPr userDrawn="1"/>
          </p:nvGrpSpPr>
          <p:grpSpPr>
            <a:xfrm>
              <a:off x="3365891" y="4826243"/>
              <a:ext cx="45719" cy="73401"/>
              <a:chOff x="3345327" y="4804129"/>
              <a:chExt cx="74099" cy="118964"/>
            </a:xfrm>
          </p:grpSpPr>
          <p:cxnSp>
            <p:nvCxnSpPr>
              <p:cNvPr id="3145728" name="Straight Connector 30"/>
              <p:cNvCxnSpPr>
                <a:cxnSpLocks/>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45729" name="Straight Connector 32"/>
              <p:cNvCxnSpPr>
                <a:cxnSpLocks/>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33"/>
            <p:cNvGrpSpPr/>
            <p:nvPr userDrawn="1"/>
          </p:nvGrpSpPr>
          <p:grpSpPr>
            <a:xfrm flipH="1" flipV="1">
              <a:off x="3727667" y="4823914"/>
              <a:ext cx="45719" cy="73401"/>
              <a:chOff x="3345327" y="4804129"/>
              <a:chExt cx="74099" cy="118964"/>
            </a:xfrm>
          </p:grpSpPr>
          <p:cxnSp>
            <p:nvCxnSpPr>
              <p:cNvPr id="3145730" name="Straight Connector 34"/>
              <p:cNvCxnSpPr>
                <a:cxnSpLocks/>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45731" name="Straight Connector 35"/>
              <p:cNvCxnSpPr>
                <a:cxnSpLocks/>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cxnSp>
        <p:nvCxnSpPr>
          <p:cNvPr id="3145732" name="Straight Connector 36"/>
          <p:cNvCxnSpPr>
            <a:cxnSpLocks/>
          </p:cNvCxnSpPr>
          <p:nvPr userDrawn="1"/>
        </p:nvCxnSpPr>
        <p:spPr>
          <a:xfrm flipH="1">
            <a:off x="399803" y="562064"/>
            <a:ext cx="8318131" cy="0"/>
          </a:xfrm>
          <a:prstGeom prst="line">
            <a:avLst/>
          </a:prstGeom>
          <a:ln w="9525" cmpd="sng">
            <a:solidFill>
              <a:srgbClr val="E0E0E0"/>
            </a:solidFill>
          </a:ln>
          <a:effectLst/>
        </p:spPr>
        <p:style>
          <a:lnRef idx="2">
            <a:schemeClr val="accent1"/>
          </a:lnRef>
          <a:fillRef idx="0">
            <a:schemeClr val="accent1"/>
          </a:fillRef>
          <a:effectRef idx="1">
            <a:schemeClr val="accent1"/>
          </a:effectRef>
          <a:fontRef idx="minor">
            <a:schemeClr val="tx1"/>
          </a:fontRef>
        </p:style>
      </p:cxnSp>
      <p:pic>
        <p:nvPicPr>
          <p:cNvPr id="2097152" name="Изображение 39" descr="CC_Logo_Green.eps"/>
          <p:cNvPicPr>
            <a:picLocks noChangeAspect="1"/>
          </p:cNvPicPr>
          <p:nvPr userDrawn="1"/>
        </p:nvPicPr>
        <p:blipFill>
          <a:blip r:embed="rId13" cstate="screen"/>
          <a:stretch>
            <a:fillRect/>
          </a:stretch>
        </p:blipFill>
        <p:spPr>
          <a:xfrm>
            <a:off x="8149314" y="130723"/>
            <a:ext cx="461049" cy="30488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1400" b="1" kern="1200">
          <a:solidFill>
            <a:schemeClr val="tx1"/>
          </a:solidFill>
          <a:latin typeface="Raleway"/>
          <a:ea typeface="+mj-ea"/>
          <a:cs typeface="Raleway"/>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Raleway"/>
          <a:ea typeface="+mn-ea"/>
          <a:cs typeface="Raleway"/>
        </a:defRPr>
      </a:lvl1pPr>
      <a:lvl2pPr marL="742950" indent="-285750" algn="l" defTabSz="457200" rtl="0" eaLnBrk="1" latinLnBrk="0" hangingPunct="1">
        <a:spcBef>
          <a:spcPct val="20000"/>
        </a:spcBef>
        <a:buFont typeface="Arial"/>
        <a:buChar char="–"/>
        <a:defRPr sz="2000" kern="1200">
          <a:solidFill>
            <a:schemeClr val="tx1"/>
          </a:solidFill>
          <a:latin typeface="Raleway"/>
          <a:ea typeface="+mn-ea"/>
          <a:cs typeface="Raleway"/>
        </a:defRPr>
      </a:lvl2pPr>
      <a:lvl3pPr marL="1143000" indent="-228600" algn="l" defTabSz="457200" rtl="0" eaLnBrk="1" latinLnBrk="0" hangingPunct="1">
        <a:spcBef>
          <a:spcPct val="20000"/>
        </a:spcBef>
        <a:buFont typeface="Arial"/>
        <a:buChar char="•"/>
        <a:defRPr sz="1800" kern="1200">
          <a:solidFill>
            <a:schemeClr val="tx1"/>
          </a:solidFill>
          <a:latin typeface="Raleway"/>
          <a:ea typeface="+mn-ea"/>
          <a:cs typeface="Raleway"/>
        </a:defRPr>
      </a:lvl3pPr>
      <a:lvl4pPr marL="16002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4pPr>
      <a:lvl5pPr marL="20574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emf"/><Relationship Id="rId7" Type="http://schemas.openxmlformats.org/officeDocument/2006/relationships/image" Target="../media/image37.png"/><Relationship Id="rId12" Type="http://schemas.openxmlformats.org/officeDocument/2006/relationships/image" Target="../media/image42.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6.jpeg"/><Relationship Id="rId11" Type="http://schemas.openxmlformats.org/officeDocument/2006/relationships/image" Target="../media/image41.jp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42.jpg"/><Relationship Id="rId4" Type="http://schemas.openxmlformats.org/officeDocument/2006/relationships/image" Target="../media/image41.jpg"/></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47.jpg"/></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emf"/><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emf"/><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Shape 1833"/>
          <p:cNvSpPr/>
          <p:nvPr/>
        </p:nvSpPr>
        <p:spPr>
          <a:xfrm>
            <a:off x="-4" y="1"/>
            <a:ext cx="9144000" cy="5143500"/>
          </a:xfrm>
          <a:prstGeom prst="rect">
            <a:avLst/>
          </a:prstGeom>
          <a:solidFill>
            <a:schemeClr val="bg1">
              <a:alpha val="69000"/>
            </a:schemeClr>
          </a:solidFill>
          <a:ln w="12700">
            <a:miter lim="400000"/>
          </a:ln>
        </p:spPr>
        <p:txBody>
          <a:bodyPr lIns="0" tIns="0" rIns="0" bIns="0" anchor="ctr"/>
          <a:lstStyle/>
          <a:p>
            <a:pPr lvl="0" algn="ctr">
              <a:defRPr sz="3200">
                <a:solidFill>
                  <a:srgbClr val="FFFFFF"/>
                </a:solidFill>
              </a:defRPr>
            </a:pPr>
            <a:endParaRPr dirty="0">
              <a:latin typeface="Raleway"/>
              <a:cs typeface="Raleway"/>
            </a:endParaRPr>
          </a:p>
        </p:txBody>
      </p:sp>
      <p:sp>
        <p:nvSpPr>
          <p:cNvPr id="1048585" name="Rectangle 5"/>
          <p:cNvSpPr/>
          <p:nvPr/>
        </p:nvSpPr>
        <p:spPr>
          <a:xfrm>
            <a:off x="1961686" y="314325"/>
            <a:ext cx="5220627" cy="609600"/>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endParaRPr lang="ru-RU" sz="1100" b="1" dirty="0">
              <a:solidFill>
                <a:srgbClr val="EF1156"/>
              </a:solidFill>
              <a:latin typeface="Raleway"/>
              <a:cs typeface="Raleway"/>
            </a:endParaRPr>
          </a:p>
        </p:txBody>
      </p:sp>
      <p:sp>
        <p:nvSpPr>
          <p:cNvPr id="1048587" name="Rectangle 5"/>
          <p:cNvSpPr/>
          <p:nvPr/>
        </p:nvSpPr>
        <p:spPr>
          <a:xfrm>
            <a:off x="3619500" y="1076325"/>
            <a:ext cx="4811540" cy="2022720"/>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600" b="1" dirty="0">
                <a:solidFill>
                  <a:srgbClr val="EF1156"/>
                </a:solidFill>
              </a:rPr>
              <a:t/>
            </a:r>
            <a:br>
              <a:rPr lang="ru-RU" sz="3600" b="1" dirty="0">
                <a:solidFill>
                  <a:srgbClr val="EF1156"/>
                </a:solidFill>
              </a:rPr>
            </a:br>
            <a:endParaRPr lang="ru-RU" sz="2800" b="1" dirty="0">
              <a:solidFill>
                <a:srgbClr val="EF1156"/>
              </a:solidFill>
            </a:endParaRPr>
          </a:p>
          <a:p>
            <a:endParaRPr lang="en-US" b="1" dirty="0">
              <a:solidFill>
                <a:srgbClr val="EF1156"/>
              </a:solidFill>
              <a:latin typeface="Raleway"/>
              <a:cs typeface="Raleway"/>
            </a:endParaRPr>
          </a:p>
          <a:p>
            <a:r>
              <a:rPr lang="ru-RU" sz="4000" b="1" dirty="0">
                <a:solidFill>
                  <a:srgbClr val="FFC000"/>
                </a:solidFill>
                <a:latin typeface="Raleway"/>
                <a:cs typeface="Raleway"/>
              </a:rPr>
              <a:t/>
            </a:r>
            <a:br>
              <a:rPr lang="ru-RU" sz="4000" b="1" dirty="0">
                <a:solidFill>
                  <a:srgbClr val="FFC000"/>
                </a:solidFill>
                <a:latin typeface="Raleway"/>
                <a:cs typeface="Raleway"/>
              </a:rPr>
            </a:br>
            <a:r>
              <a:rPr lang="ru-RU" sz="4400" b="1" dirty="0">
                <a:solidFill>
                  <a:srgbClr val="008000"/>
                </a:solidFill>
                <a:latin typeface="Raleway"/>
                <a:cs typeface="Raleway"/>
              </a:rPr>
              <a:t> </a:t>
            </a:r>
            <a:r>
              <a:rPr lang="ru-RU" b="1" dirty="0">
                <a:solidFill>
                  <a:srgbClr val="008000"/>
                </a:solidFill>
                <a:latin typeface="Raleway"/>
                <a:cs typeface="Raleway"/>
              </a:rPr>
              <a:t/>
            </a:r>
            <a:br>
              <a:rPr lang="ru-RU" b="1" dirty="0">
                <a:solidFill>
                  <a:srgbClr val="008000"/>
                </a:solidFill>
                <a:latin typeface="Raleway"/>
                <a:cs typeface="Raleway"/>
              </a:rPr>
            </a:br>
            <a:r>
              <a:rPr lang="en-US" sz="2400" b="1" dirty="0" smtClean="0">
                <a:solidFill>
                  <a:srgbClr val="008000"/>
                </a:solidFill>
              </a:rPr>
              <a:t>B </a:t>
            </a:r>
            <a:r>
              <a:rPr lang="en-US" sz="2400" b="1" dirty="0">
                <a:solidFill>
                  <a:srgbClr val="008000"/>
                </a:solidFill>
              </a:rPr>
              <a:t>Vitamins Complex</a:t>
            </a:r>
          </a:p>
          <a:p>
            <a:r>
              <a:rPr lang="en-US" sz="2400" b="1" dirty="0">
                <a:solidFill>
                  <a:srgbClr val="008000"/>
                </a:solidFill>
              </a:rPr>
              <a:t>in the form of chewable tablets</a:t>
            </a:r>
          </a:p>
          <a:p>
            <a:r>
              <a:rPr lang="en-US" sz="2400" b="1" dirty="0">
                <a:solidFill>
                  <a:srgbClr val="008000"/>
                </a:solidFill>
              </a:rPr>
              <a:t>with a refreshing lime flavor</a:t>
            </a:r>
            <a:r>
              <a:rPr lang="ru-RU" sz="2400" b="1" dirty="0" smtClean="0">
                <a:solidFill>
                  <a:srgbClr val="008000"/>
                </a:solidFill>
              </a:rPr>
              <a:t> </a:t>
            </a:r>
            <a:endParaRPr lang="ru-RU" sz="2400" dirty="0">
              <a:solidFill>
                <a:srgbClr val="008000"/>
              </a:solidFill>
            </a:endParaRPr>
          </a:p>
          <a:p>
            <a:endParaRPr lang="ru-RU" sz="3200" b="1" dirty="0">
              <a:solidFill>
                <a:srgbClr val="EF1156"/>
              </a:solidFill>
            </a:endParaRPr>
          </a:p>
          <a:p>
            <a:pPr algn="ctr"/>
            <a:endParaRPr lang="ru-RU" sz="2800" b="1" dirty="0">
              <a:solidFill>
                <a:srgbClr val="EF1156"/>
              </a:solidFill>
              <a:latin typeface="Raleway"/>
              <a:cs typeface="Raleway"/>
            </a:endParaRPr>
          </a:p>
        </p:txBody>
      </p:sp>
      <p:pic>
        <p:nvPicPr>
          <p:cNvPr id="2097155" name="Рисунок 1"/>
          <p:cNvPicPr>
            <a:picLocks noChangeAspect="1"/>
          </p:cNvPicPr>
          <p:nvPr/>
        </p:nvPicPr>
        <p:blipFill>
          <a:blip r:embed="rId3" cstate="screen"/>
          <a:stretch>
            <a:fillRect/>
          </a:stretch>
        </p:blipFill>
        <p:spPr>
          <a:xfrm>
            <a:off x="6025270" y="701243"/>
            <a:ext cx="1754549" cy="134585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93" y="403432"/>
            <a:ext cx="2495550" cy="39433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4424" y="101280"/>
            <a:ext cx="1225550" cy="34925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9500" y="920143"/>
            <a:ext cx="2241550" cy="90805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9671" y="4446674"/>
            <a:ext cx="1644650" cy="552450"/>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Shape 758"/>
          <p:cNvSpPr/>
          <p:nvPr/>
        </p:nvSpPr>
        <p:spPr>
          <a:xfrm>
            <a:off x="-9524" y="2569"/>
            <a:ext cx="9153524" cy="5143500"/>
          </a:xfrm>
          <a:prstGeom prst="rect">
            <a:avLst/>
          </a:prstGeom>
          <a:solidFill>
            <a:schemeClr val="bg1"/>
          </a:solidFill>
          <a:ln w="12700">
            <a:miter lim="400000"/>
          </a:ln>
        </p:spPr>
        <p:txBody>
          <a:bodyPr lIns="0" tIns="0" rIns="0" bIns="0" anchor="ctr"/>
          <a:lstStyle/>
          <a:p>
            <a:pPr lvl="0">
              <a:defRPr sz="3200">
                <a:solidFill>
                  <a:srgbClr val="FFFFFF"/>
                </a:solidFill>
              </a:defRPr>
            </a:pPr>
            <a:endParaRPr/>
          </a:p>
        </p:txBody>
      </p:sp>
      <p:pic>
        <p:nvPicPr>
          <p:cNvPr id="2097183" name="Изображение 17" descr="CC_Logo_Green.eps"/>
          <p:cNvPicPr>
            <a:picLocks noChangeAspect="1"/>
          </p:cNvPicPr>
          <p:nvPr/>
        </p:nvPicPr>
        <p:blipFill>
          <a:blip r:embed="rId3" cstate="screen">
            <a:biLevel thresh="50000"/>
          </a:blip>
          <a:stretch>
            <a:fillRect/>
          </a:stretch>
        </p:blipFill>
        <p:spPr>
          <a:xfrm>
            <a:off x="8072305" y="145109"/>
            <a:ext cx="515154" cy="340666"/>
          </a:xfrm>
          <a:prstGeom prst="rect">
            <a:avLst/>
          </a:prstGeom>
          <a:noFill/>
          <a:ln>
            <a:noFill/>
          </a:ln>
        </p:spPr>
      </p:pic>
      <p:sp>
        <p:nvSpPr>
          <p:cNvPr id="1048641" name="TextBox 4"/>
          <p:cNvSpPr txBox="1"/>
          <p:nvPr/>
        </p:nvSpPr>
        <p:spPr>
          <a:xfrm>
            <a:off x="4762500" y="238126"/>
            <a:ext cx="4117975" cy="5324535"/>
          </a:xfrm>
          <a:prstGeom prst="rect">
            <a:avLst/>
          </a:prstGeom>
          <a:noFill/>
        </p:spPr>
        <p:txBody>
          <a:bodyPr wrap="square" rtlCol="0">
            <a:spAutoFit/>
          </a:bodyPr>
          <a:lstStyle/>
          <a:p>
            <a:r>
              <a:rPr lang="en-US" sz="2000" b="1" dirty="0" smtClean="0"/>
              <a:t>Meanwhile</a:t>
            </a:r>
            <a:r>
              <a:rPr lang="en-US" sz="2000" b="1" dirty="0"/>
              <a:t>, B vitamins are essential for everyone on a daily basis. It is particularly important to regularly replenish their supply if you:</a:t>
            </a:r>
          </a:p>
          <a:p>
            <a:pPr marL="342900" indent="-342900">
              <a:buFont typeface="Arial" panose="020B0604020202020204" pitchFamily="34" charset="0"/>
              <a:buChar char="•"/>
            </a:pPr>
            <a:endParaRPr lang="en-US" b="1" dirty="0">
              <a:solidFill>
                <a:srgbClr val="C00000"/>
              </a:solidFill>
            </a:endParaRPr>
          </a:p>
          <a:p>
            <a:pPr marL="342900" indent="-342900">
              <a:buFont typeface="Arial" panose="020B0604020202020204" pitchFamily="34" charset="0"/>
              <a:buChar char="•"/>
            </a:pPr>
            <a:r>
              <a:rPr lang="en-US" b="1" dirty="0" smtClean="0">
                <a:solidFill>
                  <a:srgbClr val="C00000"/>
                </a:solidFill>
              </a:rPr>
              <a:t>engage </a:t>
            </a:r>
            <a:r>
              <a:rPr lang="en-US" b="1" dirty="0">
                <a:solidFill>
                  <a:srgbClr val="C00000"/>
                </a:solidFill>
              </a:rPr>
              <a:t>in sports or perform heavy physical </a:t>
            </a:r>
            <a:r>
              <a:rPr lang="en-US" b="1" dirty="0" smtClean="0">
                <a:solidFill>
                  <a:srgbClr val="C00000"/>
                </a:solidFill>
              </a:rPr>
              <a:t>labor</a:t>
            </a:r>
          </a:p>
          <a:p>
            <a:pPr marL="342900" indent="-342900">
              <a:buFont typeface="Arial" panose="020B0604020202020204" pitchFamily="34" charset="0"/>
              <a:buChar char="•"/>
            </a:pPr>
            <a:endParaRPr lang="en-US" b="1" dirty="0">
              <a:solidFill>
                <a:srgbClr val="C00000"/>
              </a:solidFill>
            </a:endParaRPr>
          </a:p>
          <a:p>
            <a:pPr marL="342900" indent="-342900">
              <a:buFont typeface="Arial" panose="020B0604020202020204" pitchFamily="34" charset="0"/>
              <a:buChar char="•"/>
            </a:pPr>
            <a:r>
              <a:rPr lang="en-US" b="1" dirty="0" smtClean="0">
                <a:solidFill>
                  <a:srgbClr val="C00000"/>
                </a:solidFill>
              </a:rPr>
              <a:t>regularly </a:t>
            </a:r>
            <a:r>
              <a:rPr lang="en-US" b="1" dirty="0">
                <a:solidFill>
                  <a:srgbClr val="C00000"/>
                </a:solidFill>
              </a:rPr>
              <a:t>experience </a:t>
            </a:r>
            <a:r>
              <a:rPr lang="en-US" b="1" dirty="0" smtClean="0">
                <a:solidFill>
                  <a:srgbClr val="C00000"/>
                </a:solidFill>
              </a:rPr>
              <a:t>stress</a:t>
            </a:r>
          </a:p>
          <a:p>
            <a:pPr marL="342900" indent="-342900">
              <a:buFont typeface="Arial" panose="020B0604020202020204" pitchFamily="34" charset="0"/>
              <a:buChar char="•"/>
            </a:pPr>
            <a:endParaRPr lang="en-US" b="1" dirty="0">
              <a:solidFill>
                <a:srgbClr val="C00000"/>
              </a:solidFill>
            </a:endParaRPr>
          </a:p>
          <a:p>
            <a:pPr marL="342900" indent="-342900">
              <a:buFont typeface="Arial" panose="020B0604020202020204" pitchFamily="34" charset="0"/>
              <a:buChar char="•"/>
            </a:pPr>
            <a:r>
              <a:rPr lang="en-US" b="1" dirty="0" smtClean="0">
                <a:solidFill>
                  <a:srgbClr val="C00000"/>
                </a:solidFill>
              </a:rPr>
              <a:t>consume </a:t>
            </a:r>
            <a:r>
              <a:rPr lang="en-US" b="1" dirty="0">
                <a:solidFill>
                  <a:srgbClr val="C00000"/>
                </a:solidFill>
              </a:rPr>
              <a:t>excessive amounts of coffee or energy </a:t>
            </a:r>
            <a:r>
              <a:rPr lang="en-US" b="1" dirty="0" smtClean="0">
                <a:solidFill>
                  <a:srgbClr val="C00000"/>
                </a:solidFill>
              </a:rPr>
              <a:t>drinks</a:t>
            </a:r>
          </a:p>
          <a:p>
            <a:pPr marL="342900" indent="-342900">
              <a:buFont typeface="Arial" panose="020B0604020202020204" pitchFamily="34" charset="0"/>
              <a:buChar char="•"/>
            </a:pPr>
            <a:endParaRPr lang="en-US" b="1" dirty="0">
              <a:solidFill>
                <a:srgbClr val="C00000"/>
              </a:solidFill>
            </a:endParaRPr>
          </a:p>
          <a:p>
            <a:pPr marL="342900" indent="-342900">
              <a:buFont typeface="Arial" panose="020B0604020202020204" pitchFamily="34" charset="0"/>
              <a:buChar char="•"/>
            </a:pPr>
            <a:r>
              <a:rPr lang="en-US" b="1" dirty="0" smtClean="0">
                <a:solidFill>
                  <a:srgbClr val="C00000"/>
                </a:solidFill>
              </a:rPr>
              <a:t>smoke </a:t>
            </a:r>
            <a:r>
              <a:rPr lang="en-US" b="1" dirty="0">
                <a:solidFill>
                  <a:srgbClr val="C00000"/>
                </a:solidFill>
              </a:rPr>
              <a:t>or frequently consume </a:t>
            </a:r>
            <a:r>
              <a:rPr lang="en-US" b="1" dirty="0" smtClean="0">
                <a:solidFill>
                  <a:srgbClr val="C00000"/>
                </a:solidFill>
              </a:rPr>
              <a:t>alcohol</a:t>
            </a:r>
            <a:r>
              <a:rPr lang="ru-RU" sz="2000" b="1" dirty="0">
                <a:solidFill>
                  <a:srgbClr val="C00000"/>
                </a:solidFill>
              </a:rPr>
              <a:t/>
            </a:r>
            <a:br>
              <a:rPr lang="ru-RU" sz="2000" b="1" dirty="0">
                <a:solidFill>
                  <a:srgbClr val="C00000"/>
                </a:solidFill>
              </a:rPr>
            </a:br>
            <a:endParaRPr lang="ru-RU" sz="2000" b="1" dirty="0">
              <a:solidFill>
                <a:srgbClr val="C00000"/>
              </a:solidFill>
            </a:endParaRPr>
          </a:p>
          <a:p>
            <a:pPr marL="342900" indent="-342900">
              <a:buFont typeface="Arial" panose="020B0604020202020204" pitchFamily="34" charset="0"/>
              <a:buChar char="•"/>
            </a:pPr>
            <a:endParaRPr lang="ru-RU" sz="2000" b="1" dirty="0">
              <a:solidFill>
                <a:srgbClr val="C00000"/>
              </a:solidFill>
            </a:endParaRPr>
          </a:p>
          <a:p>
            <a:endParaRPr lang="ru-RU" sz="2000" b="1" dirty="0">
              <a:solidFill>
                <a:srgbClr val="C00000"/>
              </a:solidFill>
            </a:endParaRPr>
          </a:p>
          <a:p>
            <a:endParaRPr lang="ru-RU" sz="2000" b="1" dirty="0">
              <a:solidFill>
                <a:srgbClr val="C00000"/>
              </a:solidFill>
            </a:endParaRPr>
          </a:p>
        </p:txBody>
      </p:sp>
      <p:pic>
        <p:nvPicPr>
          <p:cNvPr id="2097184" name="Рисунок 6"/>
          <p:cNvPicPr>
            <a:picLocks noChangeAspect="1"/>
          </p:cNvPicPr>
          <p:nvPr/>
        </p:nvPicPr>
        <p:blipFill>
          <a:blip r:embed="rId4" cstate="screen"/>
          <a:stretch>
            <a:fillRect/>
          </a:stretch>
        </p:blipFill>
        <p:spPr>
          <a:xfrm>
            <a:off x="-9524" y="2569"/>
            <a:ext cx="3676650" cy="2444069"/>
          </a:xfrm>
          <a:prstGeom prst="rect">
            <a:avLst/>
          </a:prstGeom>
        </p:spPr>
      </p:pic>
      <p:pic>
        <p:nvPicPr>
          <p:cNvPr id="2097185" name="Рисунок 11"/>
          <p:cNvPicPr>
            <a:picLocks noChangeAspect="1"/>
          </p:cNvPicPr>
          <p:nvPr/>
        </p:nvPicPr>
        <p:blipFill>
          <a:blip r:embed="rId5" cstate="screen"/>
          <a:stretch>
            <a:fillRect/>
          </a:stretch>
        </p:blipFill>
        <p:spPr>
          <a:xfrm>
            <a:off x="-15862" y="2804985"/>
            <a:ext cx="3682988" cy="2338516"/>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1048646" name="Shape 759"/>
          <p:cNvSpPr>
            <a:spLocks noGrp="1"/>
          </p:cNvSpPr>
          <p:nvPr>
            <p:ph type="sldNum" sz="quarter" idx="4294967295"/>
          </p:nvPr>
        </p:nvSpPr>
        <p:spPr>
          <a:xfrm>
            <a:off x="8969375" y="4651375"/>
            <a:ext cx="174625" cy="223838"/>
          </a:xfrm>
          <a:prstGeom prst="rect">
            <a:avLst/>
          </a:prstGeom>
        </p:spPr>
        <p:txBody>
          <a:bodyPr/>
          <a:lstStyle/>
          <a:p>
            <a:pPr lvl="0">
              <a:defRPr sz="1800" spc="0"/>
            </a:pPr>
            <a:fld id="{86CB4B4D-7CA3-9044-876B-883B54F8677D}" type="slidenum">
              <a:rPr sz="1400" spc="36"/>
              <a:pPr lvl="0">
                <a:defRPr sz="1800" spc="0"/>
              </a:pPr>
              <a:t>11</a:t>
            </a:fld>
            <a:endParaRPr sz="1400" spc="36"/>
          </a:p>
        </p:txBody>
      </p:sp>
      <p:pic>
        <p:nvPicPr>
          <p:cNvPr id="2097186" name="Изображение 17" descr="CC_Logo_Green.eps"/>
          <p:cNvPicPr>
            <a:picLocks noChangeAspect="1"/>
          </p:cNvPicPr>
          <p:nvPr/>
        </p:nvPicPr>
        <p:blipFill>
          <a:blip r:embed="rId3" cstate="screen">
            <a:biLevel thresh="50000"/>
          </a:blip>
          <a:stretch>
            <a:fillRect/>
          </a:stretch>
        </p:blipFill>
        <p:spPr>
          <a:xfrm>
            <a:off x="8072305" y="145109"/>
            <a:ext cx="515154" cy="340666"/>
          </a:xfrm>
          <a:prstGeom prst="rect">
            <a:avLst/>
          </a:prstGeom>
          <a:noFill/>
          <a:ln>
            <a:noFill/>
          </a:ln>
        </p:spPr>
      </p:pic>
      <p:sp>
        <p:nvSpPr>
          <p:cNvPr id="1048647" name="Прямоугольник 1"/>
          <p:cNvSpPr/>
          <p:nvPr/>
        </p:nvSpPr>
        <p:spPr>
          <a:xfrm>
            <a:off x="5324137" y="-9463"/>
            <a:ext cx="3824625" cy="51409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48648" name="TextBox 5"/>
          <p:cNvSpPr txBox="1"/>
          <p:nvPr/>
        </p:nvSpPr>
        <p:spPr>
          <a:xfrm>
            <a:off x="5324138" y="315442"/>
            <a:ext cx="3577309" cy="923330"/>
          </a:xfrm>
          <a:prstGeom prst="rect">
            <a:avLst/>
          </a:prstGeom>
          <a:noFill/>
        </p:spPr>
        <p:txBody>
          <a:bodyPr wrap="square" rtlCol="0">
            <a:spAutoFit/>
          </a:bodyPr>
          <a:lstStyle/>
          <a:p>
            <a:pPr marL="285750" indent="-285750">
              <a:buFont typeface="Arial" panose="020B0604020202020204" pitchFamily="34" charset="0"/>
              <a:buChar char="•"/>
            </a:pPr>
            <a:endParaRPr lang="ru-RU" dirty="0"/>
          </a:p>
          <a:p>
            <a:endParaRPr lang="ru-RU" dirty="0"/>
          </a:p>
          <a:p>
            <a:endParaRPr lang="ru-RU" dirty="0"/>
          </a:p>
        </p:txBody>
      </p:sp>
      <p:sp>
        <p:nvSpPr>
          <p:cNvPr id="1048649" name="TextBox 4"/>
          <p:cNvSpPr txBox="1"/>
          <p:nvPr/>
        </p:nvSpPr>
        <p:spPr>
          <a:xfrm>
            <a:off x="5582653" y="775633"/>
            <a:ext cx="3386722" cy="3046988"/>
          </a:xfrm>
          <a:prstGeom prst="rect">
            <a:avLst/>
          </a:prstGeom>
          <a:noFill/>
        </p:spPr>
        <p:txBody>
          <a:bodyPr wrap="square" rtlCol="0">
            <a:spAutoFit/>
          </a:bodyPr>
          <a:lstStyle/>
          <a:p>
            <a:pPr algn="ctr"/>
            <a:r>
              <a:rPr lang="en-US" sz="2400" b="1" dirty="0" smtClean="0"/>
              <a:t>If</a:t>
            </a:r>
            <a:r>
              <a:rPr lang="en-US" sz="2400" b="1" dirty="0"/>
              <a:t>, as a result, you feel exhausted and burnt out, don't be surprised. </a:t>
            </a:r>
            <a:endParaRPr lang="en-US" sz="2400" b="1" dirty="0" smtClean="0"/>
          </a:p>
          <a:p>
            <a:pPr algn="ctr"/>
            <a:endParaRPr lang="en-US" sz="2400" b="1" dirty="0"/>
          </a:p>
          <a:p>
            <a:pPr algn="ctr"/>
            <a:endParaRPr lang="en-US" sz="2400" b="1" dirty="0" smtClean="0"/>
          </a:p>
          <a:p>
            <a:pPr algn="ctr"/>
            <a:r>
              <a:rPr lang="en-US" sz="2400" b="1" dirty="0" smtClean="0"/>
              <a:t>This </a:t>
            </a:r>
            <a:r>
              <a:rPr lang="en-US" sz="2400" b="1" dirty="0"/>
              <a:t>is how the body signals a deficiency of </a:t>
            </a:r>
            <a:r>
              <a:rPr lang="en-US" sz="2400" b="1" dirty="0" smtClean="0"/>
              <a:t>        B </a:t>
            </a:r>
            <a:r>
              <a:rPr lang="en-US" sz="2400" b="1" dirty="0"/>
              <a:t>vitamins.</a:t>
            </a:r>
            <a:endParaRPr lang="uk-UA" sz="2400" b="1" dirty="0"/>
          </a:p>
        </p:txBody>
      </p:sp>
      <p:pic>
        <p:nvPicPr>
          <p:cNvPr id="2097187" name="Рисунок 2"/>
          <p:cNvPicPr>
            <a:picLocks noChangeAspect="1"/>
          </p:cNvPicPr>
          <p:nvPr/>
        </p:nvPicPr>
        <p:blipFill>
          <a:blip r:embed="rId4" cstate="screen"/>
          <a:stretch>
            <a:fillRect/>
          </a:stretch>
        </p:blipFill>
        <p:spPr>
          <a:xfrm>
            <a:off x="0" y="-9464"/>
            <a:ext cx="5324137" cy="5140929"/>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8" name="Изображение 17" descr="CC_Logo_Green.eps"/>
          <p:cNvPicPr>
            <a:picLocks noChangeAspect="1"/>
          </p:cNvPicPr>
          <p:nvPr/>
        </p:nvPicPr>
        <p:blipFill>
          <a:blip r:embed="rId3" cstate="screen">
            <a:biLevel thresh="50000"/>
          </a:blip>
          <a:stretch>
            <a:fillRect/>
          </a:stretch>
        </p:blipFill>
        <p:spPr>
          <a:xfrm>
            <a:off x="8072305" y="145109"/>
            <a:ext cx="515154" cy="340666"/>
          </a:xfrm>
          <a:prstGeom prst="rect">
            <a:avLst/>
          </a:prstGeom>
          <a:noFill/>
          <a:ln>
            <a:noFill/>
          </a:ln>
        </p:spPr>
      </p:pic>
      <p:pic>
        <p:nvPicPr>
          <p:cNvPr id="2097189" name="Рисунок 1"/>
          <p:cNvPicPr>
            <a:picLocks noChangeAspect="1"/>
          </p:cNvPicPr>
          <p:nvPr/>
        </p:nvPicPr>
        <p:blipFill>
          <a:blip r:embed="rId4" cstate="screen"/>
          <a:stretch>
            <a:fillRect/>
          </a:stretch>
        </p:blipFill>
        <p:spPr>
          <a:xfrm>
            <a:off x="524144" y="1526495"/>
            <a:ext cx="2837910" cy="3617005"/>
          </a:xfrm>
          <a:prstGeom prst="rect">
            <a:avLst/>
          </a:prstGeom>
        </p:spPr>
      </p:pic>
      <p:sp>
        <p:nvSpPr>
          <p:cNvPr id="1048654" name="Выноска-облако 5"/>
          <p:cNvSpPr/>
          <p:nvPr/>
        </p:nvSpPr>
        <p:spPr>
          <a:xfrm>
            <a:off x="3119305" y="76199"/>
            <a:ext cx="4953000" cy="2705100"/>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48655" name="TextBox 6"/>
          <p:cNvSpPr txBox="1"/>
          <p:nvPr/>
        </p:nvSpPr>
        <p:spPr>
          <a:xfrm>
            <a:off x="3914775" y="847725"/>
            <a:ext cx="3562350" cy="1323439"/>
          </a:xfrm>
          <a:prstGeom prst="rect">
            <a:avLst/>
          </a:prstGeom>
          <a:noFill/>
        </p:spPr>
        <p:txBody>
          <a:bodyPr wrap="square" rtlCol="0">
            <a:spAutoFit/>
          </a:bodyPr>
          <a:lstStyle/>
          <a:p>
            <a:r>
              <a:rPr lang="en-US" sz="4000" b="1" dirty="0" smtClean="0">
                <a:solidFill>
                  <a:schemeClr val="accent1">
                    <a:lumMod val="75000"/>
                  </a:schemeClr>
                </a:solidFill>
              </a:rPr>
              <a:t>What should you do</a:t>
            </a:r>
            <a:r>
              <a:rPr lang="ru-RU" sz="4000" b="1" dirty="0" smtClean="0">
                <a:solidFill>
                  <a:schemeClr val="accent1">
                    <a:lumMod val="75000"/>
                  </a:schemeClr>
                </a:solidFill>
              </a:rPr>
              <a:t>?</a:t>
            </a:r>
            <a:endParaRPr lang="ru-RU" sz="4000" b="1" dirty="0">
              <a:solidFill>
                <a:schemeClr val="accent1">
                  <a:lumMod val="75000"/>
                </a:schemeClr>
              </a:solidFill>
            </a:endParaRPr>
          </a:p>
        </p:txBody>
      </p:sp>
      <p:sp>
        <p:nvSpPr>
          <p:cNvPr id="1048656" name="TextBox 8"/>
          <p:cNvSpPr txBox="1"/>
          <p:nvPr/>
        </p:nvSpPr>
        <p:spPr>
          <a:xfrm>
            <a:off x="3667126" y="3857622"/>
            <a:ext cx="3830838" cy="707886"/>
          </a:xfrm>
          <a:prstGeom prst="rect">
            <a:avLst/>
          </a:prstGeom>
          <a:noFill/>
        </p:spPr>
        <p:txBody>
          <a:bodyPr wrap="square" rtlCol="0">
            <a:spAutoFit/>
          </a:bodyPr>
          <a:lstStyle/>
          <a:p>
            <a:pPr algn="ctr"/>
            <a:r>
              <a:rPr lang="en-US" sz="2000" b="1" dirty="0">
                <a:solidFill>
                  <a:srgbClr val="008000"/>
                </a:solidFill>
              </a:rPr>
              <a:t>TASTY B</a:t>
            </a:r>
            <a:r>
              <a:rPr lang="ru-RU" sz="2000" b="1" dirty="0">
                <a:solidFill>
                  <a:srgbClr val="008000"/>
                </a:solidFill>
              </a:rPr>
              <a:t> –</a:t>
            </a:r>
          </a:p>
          <a:p>
            <a:pPr algn="ctr"/>
            <a:r>
              <a:rPr lang="en-US" sz="2000" b="1" dirty="0" smtClean="0">
                <a:solidFill>
                  <a:srgbClr val="008000"/>
                </a:solidFill>
              </a:rPr>
              <a:t>GREAT SOLUTION</a:t>
            </a:r>
            <a:r>
              <a:rPr lang="ru-RU" sz="2000" b="1" dirty="0" smtClean="0">
                <a:solidFill>
                  <a:srgbClr val="008000"/>
                </a:solidFill>
              </a:rPr>
              <a:t>!</a:t>
            </a:r>
            <a:endParaRPr lang="ru-RU" sz="2000" b="1" dirty="0">
              <a:solidFill>
                <a:srgbClr val="008000"/>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9558" y="2781299"/>
            <a:ext cx="1568450" cy="222885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050" y="145109"/>
            <a:ext cx="1060450" cy="488950"/>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1048661" name="Shape 759"/>
          <p:cNvSpPr>
            <a:spLocks noGrp="1"/>
          </p:cNvSpPr>
          <p:nvPr>
            <p:ph type="sldNum" sz="quarter" idx="4294967295"/>
          </p:nvPr>
        </p:nvSpPr>
        <p:spPr>
          <a:xfrm>
            <a:off x="8969375" y="4651375"/>
            <a:ext cx="174625" cy="223838"/>
          </a:xfrm>
          <a:prstGeom prst="rect">
            <a:avLst/>
          </a:prstGeom>
        </p:spPr>
        <p:txBody>
          <a:bodyPr/>
          <a:lstStyle/>
          <a:p>
            <a:pPr lvl="0">
              <a:defRPr sz="1800" spc="0"/>
            </a:pPr>
            <a:fld id="{86CB4B4D-7CA3-9044-876B-883B54F8677D}" type="slidenum">
              <a:rPr sz="1400" spc="36"/>
              <a:pPr lvl="0">
                <a:defRPr sz="1800" spc="0"/>
              </a:pPr>
              <a:t>13</a:t>
            </a:fld>
            <a:endParaRPr sz="1400" spc="36"/>
          </a:p>
        </p:txBody>
      </p:sp>
      <p:sp>
        <p:nvSpPr>
          <p:cNvPr id="1048662" name="TextBox 9"/>
          <p:cNvSpPr txBox="1"/>
          <p:nvPr/>
        </p:nvSpPr>
        <p:spPr>
          <a:xfrm>
            <a:off x="0" y="-34002"/>
            <a:ext cx="9148762" cy="5180071"/>
          </a:xfrm>
          <a:prstGeom prst="rect">
            <a:avLst/>
          </a:prstGeom>
          <a:solidFill>
            <a:srgbClr val="4DBA77"/>
          </a:solidFill>
        </p:spPr>
        <p:txBody>
          <a:bodyPr wrap="square" lIns="0" numCol="1" spcCol="457200" rtlCol="0">
            <a:noAutofit/>
          </a:bodyPr>
          <a:lstStyle/>
          <a:p>
            <a:pPr algn="ctr">
              <a:buClr>
                <a:schemeClr val="accent2"/>
              </a:buClr>
            </a:pPr>
            <a:endParaRPr lang="ru-RU" sz="2000" b="1" dirty="0">
              <a:solidFill>
                <a:srgbClr val="7030A0"/>
              </a:solidFill>
              <a:latin typeface="Raleway" panose="020B0003030101060003" pitchFamily="34" charset="0"/>
            </a:endParaRPr>
          </a:p>
          <a:p>
            <a:pPr algn="ctr">
              <a:buClr>
                <a:schemeClr val="accent2"/>
              </a:buClr>
            </a:pPr>
            <a:endParaRPr lang="ru-RU" sz="2000" b="1" dirty="0">
              <a:solidFill>
                <a:schemeClr val="bg1"/>
              </a:solidFill>
              <a:latin typeface="Raleway" panose="020B0003030101060003" pitchFamily="34" charset="0"/>
            </a:endParaRPr>
          </a:p>
          <a:p>
            <a:pPr algn="ctr">
              <a:buClr>
                <a:schemeClr val="accent2"/>
              </a:buClr>
            </a:pPr>
            <a:endParaRPr lang="ru-RU" sz="2000" b="1" dirty="0">
              <a:solidFill>
                <a:srgbClr val="7030A0"/>
              </a:solidFill>
              <a:latin typeface="Raleway" panose="020B0003030101060003" pitchFamily="34" charset="0"/>
            </a:endParaRPr>
          </a:p>
          <a:p>
            <a:r>
              <a:rPr lang="ru-RU" sz="1400" b="1" dirty="0">
                <a:solidFill>
                  <a:srgbClr val="7030A0"/>
                </a:solidFill>
                <a:latin typeface="Raleway Light" panose="020B0403030101060003" pitchFamily="34" charset="-52"/>
                <a:ea typeface="Roboto Light" panose="02000000000000000000" pitchFamily="2" charset="0"/>
              </a:rPr>
              <a:t>	</a:t>
            </a:r>
          </a:p>
          <a:p>
            <a:r>
              <a:rPr lang="ru-RU" sz="1400" b="1" dirty="0">
                <a:solidFill>
                  <a:srgbClr val="7030A0"/>
                </a:solidFill>
                <a:latin typeface="Raleway Light" panose="020B0403030101060003" pitchFamily="34" charset="-52"/>
                <a:ea typeface="Roboto Light" panose="02000000000000000000" pitchFamily="2" charset="0"/>
              </a:rPr>
              <a:t>	</a:t>
            </a:r>
            <a:r>
              <a:rPr lang="ru-RU" sz="1400" b="1" dirty="0">
                <a:solidFill>
                  <a:srgbClr val="EF1156"/>
                </a:solidFill>
                <a:latin typeface="Raleway Light" panose="020B0403030101060003" pitchFamily="34" charset="-52"/>
                <a:ea typeface="Roboto Light" panose="02000000000000000000" pitchFamily="2" charset="0"/>
              </a:rPr>
              <a:t/>
            </a:r>
            <a:br>
              <a:rPr lang="ru-RU" sz="1400" b="1" dirty="0">
                <a:solidFill>
                  <a:srgbClr val="EF1156"/>
                </a:solidFill>
                <a:latin typeface="Raleway Light" panose="020B0403030101060003" pitchFamily="34" charset="-52"/>
                <a:ea typeface="Roboto Light" panose="02000000000000000000" pitchFamily="2" charset="0"/>
              </a:rPr>
            </a:br>
            <a:r>
              <a:rPr lang="ru-RU" sz="2400" b="1" dirty="0">
                <a:solidFill>
                  <a:srgbClr val="EF1156"/>
                </a:solidFill>
                <a:latin typeface="Raleway" panose="020B0003030101060003" pitchFamily="34" charset="0"/>
              </a:rPr>
              <a:t/>
            </a:r>
            <a:br>
              <a:rPr lang="ru-RU" sz="2400" b="1" dirty="0">
                <a:solidFill>
                  <a:srgbClr val="EF1156"/>
                </a:solidFill>
                <a:latin typeface="Raleway" panose="020B0003030101060003" pitchFamily="34" charset="0"/>
              </a:rPr>
            </a:br>
            <a:endParaRPr lang="ru-RU" sz="2400" b="1" dirty="0">
              <a:solidFill>
                <a:srgbClr val="EF1156"/>
              </a:solidFill>
              <a:latin typeface="Raleway" panose="020B0003030101060003" pitchFamily="34" charset="0"/>
            </a:endParaRPr>
          </a:p>
        </p:txBody>
      </p:sp>
      <p:sp>
        <p:nvSpPr>
          <p:cNvPr id="1048663" name="TextBox 5"/>
          <p:cNvSpPr txBox="1"/>
          <p:nvPr/>
        </p:nvSpPr>
        <p:spPr>
          <a:xfrm>
            <a:off x="85725" y="4458675"/>
            <a:ext cx="4190364" cy="338554"/>
          </a:xfrm>
          <a:prstGeom prst="rect">
            <a:avLst/>
          </a:prstGeom>
          <a:noFill/>
        </p:spPr>
        <p:txBody>
          <a:bodyPr wrap="square" rtlCol="0">
            <a:spAutoFit/>
          </a:bodyPr>
          <a:lstStyle/>
          <a:p>
            <a:pPr algn="ctr"/>
            <a:r>
              <a:rPr lang="fr-FR" sz="1600" dirty="0" smtClean="0">
                <a:solidFill>
                  <a:schemeClr val="bg1"/>
                </a:solidFill>
              </a:rPr>
              <a:t>1 </a:t>
            </a:r>
            <a:r>
              <a:rPr lang="fr-FR" sz="1600" dirty="0">
                <a:solidFill>
                  <a:schemeClr val="bg1"/>
                </a:solidFill>
              </a:rPr>
              <a:t>package </a:t>
            </a:r>
            <a:r>
              <a:rPr lang="fr-FR" sz="1600" dirty="0" err="1">
                <a:solidFill>
                  <a:schemeClr val="bg1"/>
                </a:solidFill>
              </a:rPr>
              <a:t>contains</a:t>
            </a:r>
            <a:r>
              <a:rPr lang="fr-FR" sz="1600" dirty="0">
                <a:solidFill>
                  <a:schemeClr val="bg1"/>
                </a:solidFill>
              </a:rPr>
              <a:t> 30 </a:t>
            </a:r>
            <a:r>
              <a:rPr lang="fr-FR" sz="1600" dirty="0" err="1">
                <a:solidFill>
                  <a:schemeClr val="bg1"/>
                </a:solidFill>
              </a:rPr>
              <a:t>chewable</a:t>
            </a:r>
            <a:r>
              <a:rPr lang="fr-FR" sz="1600" dirty="0">
                <a:solidFill>
                  <a:schemeClr val="bg1"/>
                </a:solidFill>
              </a:rPr>
              <a:t> </a:t>
            </a:r>
            <a:r>
              <a:rPr lang="fr-FR" sz="1600" dirty="0" err="1" smtClean="0">
                <a:solidFill>
                  <a:schemeClr val="bg1"/>
                </a:solidFill>
              </a:rPr>
              <a:t>tablets</a:t>
            </a:r>
            <a:endParaRPr lang="ru-RU" dirty="0">
              <a:solidFill>
                <a:schemeClr val="bg1"/>
              </a:solidFill>
            </a:endParaRPr>
          </a:p>
        </p:txBody>
      </p:sp>
      <p:sp>
        <p:nvSpPr>
          <p:cNvPr id="1048664" name="TextBox 3"/>
          <p:cNvSpPr txBox="1"/>
          <p:nvPr/>
        </p:nvSpPr>
        <p:spPr>
          <a:xfrm>
            <a:off x="3550778" y="285750"/>
            <a:ext cx="5345572" cy="3847207"/>
          </a:xfrm>
          <a:prstGeom prst="rect">
            <a:avLst/>
          </a:prstGeom>
          <a:noFill/>
        </p:spPr>
        <p:txBody>
          <a:bodyPr wrap="square" rtlCol="0">
            <a:spAutoFit/>
          </a:bodyPr>
          <a:lstStyle/>
          <a:p>
            <a:pPr algn="ctr"/>
            <a:r>
              <a:rPr lang="ru-RU" sz="2000" b="1" dirty="0">
                <a:solidFill>
                  <a:srgbClr val="EF1156"/>
                </a:solidFill>
                <a:latin typeface="+mj-lt"/>
                <a:ea typeface="Roboto Light" panose="02000000000000000000" pitchFamily="2" charset="0"/>
              </a:rPr>
              <a:t>	</a:t>
            </a:r>
            <a:r>
              <a:rPr lang="ru-RU" sz="2800" b="1" dirty="0">
                <a:solidFill>
                  <a:srgbClr val="FFCC00"/>
                </a:solidFill>
                <a:latin typeface="+mj-lt"/>
                <a:ea typeface="Roboto Light" panose="02000000000000000000" pitchFamily="2" charset="0"/>
              </a:rPr>
              <a:t> </a:t>
            </a:r>
            <a:r>
              <a:rPr lang="ru-RU" sz="3600" b="1" dirty="0">
                <a:solidFill>
                  <a:srgbClr val="FFCC00"/>
                </a:solidFill>
                <a:latin typeface="+mj-lt"/>
                <a:ea typeface="Roboto Light" panose="02000000000000000000" pitchFamily="2" charset="0"/>
              </a:rPr>
              <a:t>TASTY </a:t>
            </a:r>
            <a:r>
              <a:rPr lang="ru-RU" sz="3600" b="1" dirty="0" smtClean="0">
                <a:solidFill>
                  <a:srgbClr val="FFCC00"/>
                </a:solidFill>
                <a:latin typeface="+mj-lt"/>
                <a:ea typeface="Roboto Light" panose="02000000000000000000" pitchFamily="2" charset="0"/>
              </a:rPr>
              <a:t>B</a:t>
            </a:r>
            <a:endParaRPr lang="en-US" sz="2800" b="1" dirty="0">
              <a:solidFill>
                <a:schemeClr val="bg1"/>
              </a:solidFill>
              <a:latin typeface="+mj-lt"/>
              <a:ea typeface="Roboto Light" panose="02000000000000000000" pitchFamily="2" charset="0"/>
            </a:endParaRPr>
          </a:p>
          <a:p>
            <a:endParaRPr lang="en-US" sz="2400" b="1" dirty="0" smtClean="0">
              <a:solidFill>
                <a:schemeClr val="bg1"/>
              </a:solidFill>
              <a:latin typeface="+mj-lt"/>
              <a:ea typeface="Roboto Light" panose="02000000000000000000" pitchFamily="2" charset="0"/>
              <a:sym typeface="Symbol"/>
            </a:endParaRPr>
          </a:p>
          <a:p>
            <a:pPr algn="ctr"/>
            <a:r>
              <a:rPr lang="en-US" sz="2400" b="1" dirty="0" smtClean="0">
                <a:solidFill>
                  <a:schemeClr val="bg1"/>
                </a:solidFill>
                <a:latin typeface="+mj-lt"/>
                <a:ea typeface="Roboto Light" panose="02000000000000000000" pitchFamily="2" charset="0"/>
                <a:sym typeface="Symbol"/>
              </a:rPr>
              <a:t>B-Vitamin </a:t>
            </a:r>
            <a:r>
              <a:rPr lang="en-US" sz="2400" b="1" dirty="0">
                <a:solidFill>
                  <a:schemeClr val="bg1"/>
                </a:solidFill>
                <a:latin typeface="+mj-lt"/>
                <a:ea typeface="Roboto Light" panose="02000000000000000000" pitchFamily="2" charset="0"/>
                <a:sym typeface="Symbol"/>
              </a:rPr>
              <a:t>complex in the form of chewable tablets </a:t>
            </a:r>
            <a:endParaRPr lang="en-US" sz="2400" b="1" dirty="0" smtClean="0">
              <a:solidFill>
                <a:schemeClr val="bg1"/>
              </a:solidFill>
              <a:latin typeface="+mj-lt"/>
              <a:ea typeface="Roboto Light" panose="02000000000000000000" pitchFamily="2" charset="0"/>
              <a:sym typeface="Symbol"/>
            </a:endParaRPr>
          </a:p>
          <a:p>
            <a:pPr algn="ctr"/>
            <a:r>
              <a:rPr lang="en-US" sz="2400" b="1" dirty="0" smtClean="0">
                <a:solidFill>
                  <a:schemeClr val="bg1"/>
                </a:solidFill>
                <a:latin typeface="+mj-lt"/>
                <a:ea typeface="Roboto Light" panose="02000000000000000000" pitchFamily="2" charset="0"/>
                <a:sym typeface="Symbol"/>
              </a:rPr>
              <a:t>with </a:t>
            </a:r>
            <a:r>
              <a:rPr lang="en-US" sz="2400" b="1" dirty="0">
                <a:solidFill>
                  <a:schemeClr val="bg1"/>
                </a:solidFill>
                <a:latin typeface="+mj-lt"/>
                <a:ea typeface="Roboto Light" panose="02000000000000000000" pitchFamily="2" charset="0"/>
                <a:sym typeface="Symbol"/>
              </a:rPr>
              <a:t>a refreshing lime </a:t>
            </a:r>
            <a:r>
              <a:rPr lang="en-US" sz="2400" b="1" dirty="0" err="1" smtClean="0">
                <a:solidFill>
                  <a:schemeClr val="bg1"/>
                </a:solidFill>
                <a:latin typeface="+mj-lt"/>
                <a:ea typeface="Roboto Light" panose="02000000000000000000" pitchFamily="2" charset="0"/>
                <a:sym typeface="Symbol"/>
              </a:rPr>
              <a:t>flavour</a:t>
            </a:r>
            <a:r>
              <a:rPr lang="en-US" sz="2400" b="1" dirty="0">
                <a:solidFill>
                  <a:schemeClr val="bg1"/>
                </a:solidFill>
                <a:latin typeface="+mj-lt"/>
                <a:ea typeface="Roboto Light" panose="02000000000000000000" pitchFamily="2" charset="0"/>
                <a:sym typeface="Symbol"/>
              </a:rPr>
              <a:t>!</a:t>
            </a:r>
          </a:p>
          <a:p>
            <a:pPr marL="285750" indent="-285750">
              <a:buFont typeface="Arial" panose="020B0604020202020204" pitchFamily="34" charset="0"/>
              <a:buChar char="•"/>
            </a:pPr>
            <a:endParaRPr lang="en-US" sz="1400" b="1" dirty="0">
              <a:solidFill>
                <a:srgbClr val="FFFF00"/>
              </a:solidFill>
              <a:latin typeface="Raleway Light" panose="020B0403030101060003" pitchFamily="34" charset="-52"/>
              <a:ea typeface="Roboto Light" panose="02000000000000000000" pitchFamily="2" charset="0"/>
              <a:sym typeface="Symbol"/>
            </a:endParaRPr>
          </a:p>
          <a:p>
            <a:pPr marL="285750" indent="-285750">
              <a:buFont typeface="Arial" panose="020B0604020202020204" pitchFamily="34" charset="0"/>
              <a:buChar char="•"/>
            </a:pPr>
            <a:r>
              <a:rPr lang="en-US" sz="1400" b="1" dirty="0">
                <a:solidFill>
                  <a:srgbClr val="FFFF00"/>
                </a:solidFill>
                <a:latin typeface="Raleway Light" panose="020B0403030101060003" pitchFamily="34" charset="-52"/>
                <a:ea typeface="Roboto Light" panose="02000000000000000000" pitchFamily="2" charset="0"/>
                <a:sym typeface="Symbol"/>
              </a:rPr>
              <a:t>Helps normalize the nervous </a:t>
            </a:r>
            <a:r>
              <a:rPr lang="en-US" sz="1400" b="1" dirty="0" smtClean="0">
                <a:solidFill>
                  <a:srgbClr val="FFFF00"/>
                </a:solidFill>
                <a:latin typeface="Raleway Light" panose="020B0403030101060003" pitchFamily="34" charset="-52"/>
                <a:ea typeface="Roboto Light" panose="02000000000000000000" pitchFamily="2" charset="0"/>
                <a:sym typeface="Symbol"/>
              </a:rPr>
              <a:t>system</a:t>
            </a:r>
          </a:p>
          <a:p>
            <a:pPr marL="285750" indent="-285750">
              <a:buFont typeface="Arial" panose="020B0604020202020204" pitchFamily="34" charset="0"/>
              <a:buChar char="•"/>
            </a:pPr>
            <a:endParaRPr lang="en-US" sz="1400" b="1" dirty="0">
              <a:solidFill>
                <a:srgbClr val="FFFF00"/>
              </a:solidFill>
              <a:latin typeface="Raleway Light" panose="020B0403030101060003" pitchFamily="34" charset="-52"/>
              <a:ea typeface="Roboto Light" panose="02000000000000000000" pitchFamily="2" charset="0"/>
              <a:sym typeface="Symbol"/>
            </a:endParaRPr>
          </a:p>
          <a:p>
            <a:pPr marL="285750" indent="-285750">
              <a:buFont typeface="Arial" panose="020B0604020202020204" pitchFamily="34" charset="0"/>
              <a:buChar char="•"/>
            </a:pPr>
            <a:r>
              <a:rPr lang="en-US" sz="1400" b="1" dirty="0">
                <a:solidFill>
                  <a:srgbClr val="FFFF00"/>
                </a:solidFill>
                <a:latin typeface="Raleway Light" panose="020B0403030101060003" pitchFamily="34" charset="-52"/>
                <a:ea typeface="Roboto Light" panose="02000000000000000000" pitchFamily="2" charset="0"/>
                <a:sym typeface="Symbol"/>
              </a:rPr>
              <a:t>Promotes improved energy </a:t>
            </a:r>
            <a:r>
              <a:rPr lang="en-US" sz="1400" b="1" dirty="0" smtClean="0">
                <a:solidFill>
                  <a:srgbClr val="FFFF00"/>
                </a:solidFill>
                <a:latin typeface="Raleway Light" panose="020B0403030101060003" pitchFamily="34" charset="-52"/>
                <a:ea typeface="Roboto Light" panose="02000000000000000000" pitchFamily="2" charset="0"/>
                <a:sym typeface="Symbol"/>
              </a:rPr>
              <a:t>metabolism</a:t>
            </a:r>
          </a:p>
          <a:p>
            <a:pPr marL="285750" indent="-285750">
              <a:buFont typeface="Arial" panose="020B0604020202020204" pitchFamily="34" charset="0"/>
              <a:buChar char="•"/>
            </a:pPr>
            <a:endParaRPr lang="en-US" sz="1400" b="1" dirty="0">
              <a:solidFill>
                <a:srgbClr val="FFFF00"/>
              </a:solidFill>
              <a:latin typeface="Raleway Light" panose="020B0403030101060003" pitchFamily="34" charset="-52"/>
              <a:ea typeface="Roboto Light" panose="02000000000000000000" pitchFamily="2" charset="0"/>
              <a:sym typeface="Symbol"/>
            </a:endParaRPr>
          </a:p>
          <a:p>
            <a:pPr marL="285750" indent="-285750">
              <a:buFont typeface="Arial" panose="020B0604020202020204" pitchFamily="34" charset="0"/>
              <a:buChar char="•"/>
            </a:pPr>
            <a:r>
              <a:rPr lang="en-US" sz="1400" b="1" dirty="0">
                <a:solidFill>
                  <a:srgbClr val="FFFF00"/>
                </a:solidFill>
                <a:latin typeface="Raleway Light" panose="020B0403030101060003" pitchFamily="34" charset="-52"/>
                <a:ea typeface="Roboto Light" panose="02000000000000000000" pitchFamily="2" charset="0"/>
                <a:sym typeface="Symbol"/>
              </a:rPr>
              <a:t>Beneficial for cardiovascular and blood-forming </a:t>
            </a:r>
            <a:r>
              <a:rPr lang="en-US" sz="1400" b="1" dirty="0" smtClean="0">
                <a:solidFill>
                  <a:srgbClr val="FFFF00"/>
                </a:solidFill>
                <a:latin typeface="Raleway Light" panose="020B0403030101060003" pitchFamily="34" charset="-52"/>
                <a:ea typeface="Roboto Light" panose="02000000000000000000" pitchFamily="2" charset="0"/>
                <a:sym typeface="Symbol"/>
              </a:rPr>
              <a:t>systems</a:t>
            </a:r>
          </a:p>
          <a:p>
            <a:pPr marL="285750" indent="-285750">
              <a:buFont typeface="Arial" panose="020B0604020202020204" pitchFamily="34" charset="0"/>
              <a:buChar char="•"/>
            </a:pPr>
            <a:endParaRPr lang="en-US" sz="1400" b="1" dirty="0">
              <a:solidFill>
                <a:srgbClr val="FFFF00"/>
              </a:solidFill>
              <a:latin typeface="Raleway Light" panose="020B0403030101060003" pitchFamily="34" charset="-52"/>
              <a:ea typeface="Roboto Light" panose="02000000000000000000" pitchFamily="2" charset="0"/>
              <a:sym typeface="Symbol"/>
            </a:endParaRPr>
          </a:p>
          <a:p>
            <a:pPr marL="285750" indent="-285750">
              <a:buFont typeface="Arial" panose="020B0604020202020204" pitchFamily="34" charset="0"/>
              <a:buChar char="•"/>
            </a:pPr>
            <a:r>
              <a:rPr lang="en-US" sz="1400" b="1" dirty="0" smtClean="0">
                <a:solidFill>
                  <a:srgbClr val="FFFF00"/>
                </a:solidFill>
                <a:latin typeface="Raleway Light" panose="020B0403030101060003" pitchFamily="34" charset="-52"/>
                <a:ea typeface="Roboto Light" panose="02000000000000000000" pitchFamily="2" charset="0"/>
                <a:sym typeface="Symbol"/>
              </a:rPr>
              <a:t>Improves </a:t>
            </a:r>
            <a:r>
              <a:rPr lang="en-US" sz="1400" b="1" dirty="0">
                <a:solidFill>
                  <a:srgbClr val="FFFF00"/>
                </a:solidFill>
                <a:latin typeface="Raleway Light" panose="020B0403030101060003" pitchFamily="34" charset="-52"/>
                <a:ea typeface="Roboto Light" panose="02000000000000000000" pitchFamily="2" charset="0"/>
                <a:sym typeface="Symbol"/>
              </a:rPr>
              <a:t>the condition of the skin, hair, and nails</a:t>
            </a:r>
            <a:endParaRPr lang="ru-RU" sz="1400" b="1" dirty="0">
              <a:solidFill>
                <a:srgbClr val="FFFF00"/>
              </a:solidFill>
              <a:latin typeface="Raleway Light" panose="020B0403030101060003" pitchFamily="34" charset="-52"/>
              <a:ea typeface="Roboto Light"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085" y="676275"/>
            <a:ext cx="2495550" cy="3790950"/>
          </a:xfrm>
          <a:prstGeom prst="rect">
            <a:avLst/>
          </a:prstGeom>
          <a:solidFill>
            <a:srgbClr val="4DBA77"/>
          </a:solidFill>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Rectangle 67"/>
          <p:cNvSpPr/>
          <p:nvPr/>
        </p:nvSpPr>
        <p:spPr>
          <a:xfrm>
            <a:off x="-14288" y="0"/>
            <a:ext cx="9144000" cy="4028303"/>
          </a:xfrm>
          <a:prstGeom prst="rect">
            <a:avLst/>
          </a:prstGeom>
          <a:solidFill>
            <a:schemeClr val="bg1"/>
          </a:solidFill>
          <a:ln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48672"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endParaRPr lang="ru-RU"/>
          </a:p>
        </p:txBody>
      </p:sp>
      <p:sp>
        <p:nvSpPr>
          <p:cNvPr id="1048673"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endParaRPr lang="ru-RU"/>
          </a:p>
        </p:txBody>
      </p:sp>
      <p:pic>
        <p:nvPicPr>
          <p:cNvPr id="2097192" name="Изображение 22" descr="CC_Logo_White.eps"/>
          <p:cNvPicPr>
            <a:picLocks noChangeAspect="1"/>
          </p:cNvPicPr>
          <p:nvPr/>
        </p:nvPicPr>
        <p:blipFill>
          <a:blip r:embed="rId3" cstate="screen"/>
          <a:stretch>
            <a:fillRect/>
          </a:stretch>
        </p:blipFill>
        <p:spPr>
          <a:xfrm>
            <a:off x="8143801" y="352586"/>
            <a:ext cx="466562" cy="308533"/>
          </a:xfrm>
          <a:prstGeom prst="rect">
            <a:avLst/>
          </a:prstGeom>
        </p:spPr>
      </p:pic>
      <p:sp>
        <p:nvSpPr>
          <p:cNvPr id="1048674" name="Rectangle 5"/>
          <p:cNvSpPr/>
          <p:nvPr/>
        </p:nvSpPr>
        <p:spPr>
          <a:xfrm>
            <a:off x="428624" y="4114800"/>
            <a:ext cx="8258175" cy="588779"/>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a:solidFill>
                  <a:srgbClr val="008000"/>
                </a:solidFill>
                <a:latin typeface="Raleway"/>
                <a:cs typeface="Raleway"/>
              </a:rPr>
              <a:t>TASTY B </a:t>
            </a:r>
            <a:r>
              <a:rPr lang="en-US" b="1" dirty="0" smtClean="0">
                <a:solidFill>
                  <a:srgbClr val="008000"/>
                </a:solidFill>
                <a:latin typeface="Raleway"/>
                <a:cs typeface="Raleway"/>
              </a:rPr>
              <a:t>CONTAINS VITAMINS</a:t>
            </a:r>
            <a:r>
              <a:rPr lang="ru-RU" b="1" dirty="0" smtClean="0">
                <a:solidFill>
                  <a:srgbClr val="008000"/>
                </a:solidFill>
                <a:latin typeface="Raleway"/>
                <a:cs typeface="Raleway"/>
              </a:rPr>
              <a:t>: </a:t>
            </a:r>
            <a:r>
              <a:rPr lang="ru-RU" b="1" dirty="0">
                <a:solidFill>
                  <a:srgbClr val="F4A32C"/>
                </a:solidFill>
                <a:latin typeface="Raleway"/>
                <a:cs typeface="Raleway"/>
              </a:rPr>
              <a:t/>
            </a:r>
            <a:br>
              <a:rPr lang="ru-RU" b="1" dirty="0">
                <a:solidFill>
                  <a:srgbClr val="F4A32C"/>
                </a:solidFill>
                <a:latin typeface="Raleway"/>
                <a:cs typeface="Raleway"/>
              </a:rPr>
            </a:br>
            <a:r>
              <a:rPr lang="ru-RU" b="1" dirty="0">
                <a:solidFill>
                  <a:srgbClr val="CFA803"/>
                </a:solidFill>
                <a:latin typeface="Raleway"/>
                <a:cs typeface="Raleway"/>
              </a:rPr>
              <a:t>В1, В2, В3, В5, В6, В7, В9, В12</a:t>
            </a:r>
            <a:endParaRPr lang="ru-RU" sz="1400" b="1" dirty="0">
              <a:solidFill>
                <a:srgbClr val="C00000"/>
              </a:solidFill>
              <a:latin typeface="Raleway"/>
              <a:cs typeface="Raleway"/>
            </a:endParaRPr>
          </a:p>
        </p:txBody>
      </p:sp>
      <p:pic>
        <p:nvPicPr>
          <p:cNvPr id="2097193" name="Рисунок 5"/>
          <p:cNvPicPr>
            <a:picLocks noChangeAspect="1"/>
          </p:cNvPicPr>
          <p:nvPr/>
        </p:nvPicPr>
        <p:blipFill>
          <a:blip r:embed="rId4" cstate="screen"/>
          <a:stretch>
            <a:fillRect/>
          </a:stretch>
        </p:blipFill>
        <p:spPr>
          <a:xfrm>
            <a:off x="3738489" y="453209"/>
            <a:ext cx="4229097" cy="2341689"/>
          </a:xfrm>
          <a:prstGeom prst="rect">
            <a:avLst/>
          </a:prstGeom>
        </p:spPr>
      </p:pic>
      <p:pic>
        <p:nvPicPr>
          <p:cNvPr id="2097194" name="Рисунок 6"/>
          <p:cNvPicPr>
            <a:picLocks noChangeAspect="1"/>
          </p:cNvPicPr>
          <p:nvPr/>
        </p:nvPicPr>
        <p:blipFill>
          <a:blip r:embed="rId5" cstate="screen"/>
          <a:stretch>
            <a:fillRect/>
          </a:stretch>
        </p:blipFill>
        <p:spPr>
          <a:xfrm>
            <a:off x="2863365" y="2789173"/>
            <a:ext cx="875124" cy="812014"/>
          </a:xfrm>
          <a:prstGeom prst="rect">
            <a:avLst/>
          </a:prstGeom>
        </p:spPr>
      </p:pic>
      <p:pic>
        <p:nvPicPr>
          <p:cNvPr id="2097195" name="Рисунок 7"/>
          <p:cNvPicPr>
            <a:picLocks noChangeAspect="1"/>
          </p:cNvPicPr>
          <p:nvPr/>
        </p:nvPicPr>
        <p:blipFill>
          <a:blip r:embed="rId6" cstate="screen">
            <a:duotone>
              <a:schemeClr val="accent5">
                <a:shade val="45000"/>
                <a:satMod val="135000"/>
              </a:schemeClr>
              <a:prstClr val="white"/>
            </a:duotone>
          </a:blip>
          <a:stretch>
            <a:fillRect/>
          </a:stretch>
        </p:blipFill>
        <p:spPr>
          <a:xfrm>
            <a:off x="6667500" y="2665149"/>
            <a:ext cx="1152525" cy="1152525"/>
          </a:xfrm>
          <a:prstGeom prst="rect">
            <a:avLst/>
          </a:prstGeom>
        </p:spPr>
      </p:pic>
      <p:pic>
        <p:nvPicPr>
          <p:cNvPr id="2097196" name="Рисунок 9"/>
          <p:cNvPicPr>
            <a:picLocks noChangeAspect="1"/>
          </p:cNvPicPr>
          <p:nvPr/>
        </p:nvPicPr>
        <p:blipFill>
          <a:blip r:embed="rId7" cstate="screen"/>
          <a:stretch>
            <a:fillRect/>
          </a:stretch>
        </p:blipFill>
        <p:spPr>
          <a:xfrm>
            <a:off x="4974127" y="2772343"/>
            <a:ext cx="938138" cy="938138"/>
          </a:xfrm>
          <a:prstGeom prst="rect">
            <a:avLst/>
          </a:prstGeom>
        </p:spPr>
      </p:pic>
      <p:pic>
        <p:nvPicPr>
          <p:cNvPr id="2097197" name="Рисунок 10"/>
          <p:cNvPicPr>
            <a:picLocks noChangeAspect="1"/>
          </p:cNvPicPr>
          <p:nvPr/>
        </p:nvPicPr>
        <p:blipFill>
          <a:blip r:embed="rId8" cstate="screen">
            <a:duotone>
              <a:schemeClr val="accent1">
                <a:shade val="45000"/>
                <a:satMod val="135000"/>
              </a:schemeClr>
              <a:prstClr val="white"/>
            </a:duotone>
          </a:blip>
          <a:stretch>
            <a:fillRect/>
          </a:stretch>
        </p:blipFill>
        <p:spPr>
          <a:xfrm flipH="1">
            <a:off x="3738488" y="2580777"/>
            <a:ext cx="1235639" cy="1235639"/>
          </a:xfrm>
          <a:prstGeom prst="rect">
            <a:avLst/>
          </a:prstGeom>
        </p:spPr>
      </p:pic>
      <p:pic>
        <p:nvPicPr>
          <p:cNvPr id="2097198" name="Рисунок 12"/>
          <p:cNvPicPr>
            <a:picLocks noChangeAspect="1"/>
          </p:cNvPicPr>
          <p:nvPr/>
        </p:nvPicPr>
        <p:blipFill>
          <a:blip r:embed="rId9" cstate="screen">
            <a:duotone>
              <a:schemeClr val="accent2">
                <a:shade val="45000"/>
                <a:satMod val="135000"/>
              </a:schemeClr>
              <a:prstClr val="white"/>
            </a:duotone>
          </a:blip>
          <a:stretch>
            <a:fillRect/>
          </a:stretch>
        </p:blipFill>
        <p:spPr>
          <a:xfrm>
            <a:off x="7820025" y="2848505"/>
            <a:ext cx="785811" cy="785811"/>
          </a:xfrm>
          <a:prstGeom prst="rect">
            <a:avLst/>
          </a:prstGeom>
        </p:spPr>
      </p:pic>
      <p:pic>
        <p:nvPicPr>
          <p:cNvPr id="2097199" name="Рисунок 13"/>
          <p:cNvPicPr>
            <a:picLocks noChangeAspect="1"/>
          </p:cNvPicPr>
          <p:nvPr/>
        </p:nvPicPr>
        <p:blipFill>
          <a:blip r:embed="rId10" cstate="screen"/>
          <a:stretch>
            <a:fillRect/>
          </a:stretch>
        </p:blipFill>
        <p:spPr>
          <a:xfrm>
            <a:off x="5982333" y="2831884"/>
            <a:ext cx="779310" cy="819055"/>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8624" y="158407"/>
            <a:ext cx="2292350" cy="3333750"/>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8623" y="4648840"/>
            <a:ext cx="1092793" cy="480829"/>
          </a:xfrm>
          <a:prstGeom prst="rect">
            <a:avLst/>
          </a:prstGeom>
        </p:spPr>
      </p:pic>
      <p:pic>
        <p:nvPicPr>
          <p:cNvPr id="17" name="Picture 16"/>
          <p:cNvPicPr>
            <a:picLocks noChangeAspect="1"/>
          </p:cNvPicPr>
          <p:nvPr/>
        </p:nvPicPr>
        <p:blipFill rotWithShape="1">
          <a:blip r:embed="rId12">
            <a:extLst>
              <a:ext uri="{28A0092B-C50C-407E-A947-70E740481C1C}">
                <a14:useLocalDpi xmlns:a14="http://schemas.microsoft.com/office/drawing/2010/main" val="0"/>
              </a:ext>
            </a:extLst>
          </a:blip>
          <a:srcRect l="81134" b="16633"/>
          <a:stretch/>
        </p:blipFill>
        <p:spPr>
          <a:xfrm>
            <a:off x="1478524" y="4703579"/>
            <a:ext cx="365644" cy="400851"/>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679"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endParaRPr lang="en-US"/>
          </a:p>
        </p:txBody>
      </p:sp>
      <p:sp>
        <p:nvSpPr>
          <p:cNvPr id="1048680" name="Rectangle 5"/>
          <p:cNvSpPr/>
          <p:nvPr/>
        </p:nvSpPr>
        <p:spPr>
          <a:xfrm>
            <a:off x="428625" y="3933825"/>
            <a:ext cx="8258175" cy="55006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8000"/>
                </a:solidFill>
                <a:latin typeface="Raleway"/>
                <a:cs typeface="Raleway"/>
              </a:rPr>
              <a:t>TASTY </a:t>
            </a:r>
            <a:r>
              <a:rPr lang="en-US" b="1" dirty="0">
                <a:solidFill>
                  <a:srgbClr val="008000"/>
                </a:solidFill>
                <a:latin typeface="Raleway"/>
                <a:cs typeface="Raleway"/>
              </a:rPr>
              <a:t>B, A NATURAL </a:t>
            </a:r>
            <a:r>
              <a:rPr lang="en-US" b="1" dirty="0" smtClean="0">
                <a:solidFill>
                  <a:srgbClr val="008000"/>
                </a:solidFill>
                <a:latin typeface="Raleway"/>
                <a:cs typeface="Raleway"/>
              </a:rPr>
              <a:t>FLAVOURING </a:t>
            </a:r>
            <a:r>
              <a:rPr lang="en-US" b="1" dirty="0">
                <a:solidFill>
                  <a:srgbClr val="008000"/>
                </a:solidFill>
                <a:latin typeface="Raleway"/>
                <a:cs typeface="Raleway"/>
              </a:rPr>
              <a:t>AGENT, </a:t>
            </a:r>
            <a:r>
              <a:rPr lang="en-US" b="1" dirty="0">
                <a:solidFill>
                  <a:srgbClr val="F4A32C"/>
                </a:solidFill>
                <a:latin typeface="Raleway"/>
                <a:cs typeface="Raleway"/>
              </a:rPr>
              <a:t>LIME, </a:t>
            </a:r>
            <a:r>
              <a:rPr lang="en-US" b="1" dirty="0">
                <a:solidFill>
                  <a:srgbClr val="008000"/>
                </a:solidFill>
                <a:latin typeface="Raleway"/>
                <a:cs typeface="Raleway"/>
              </a:rPr>
              <a:t>IS USED.</a:t>
            </a:r>
            <a:endParaRPr lang="ru-RU" b="1" dirty="0">
              <a:solidFill>
                <a:srgbClr val="008000"/>
              </a:solidFill>
              <a:latin typeface="Raleway"/>
              <a:cs typeface="Raleway"/>
            </a:endParaRPr>
          </a:p>
        </p:txBody>
      </p:sp>
      <p:pic>
        <p:nvPicPr>
          <p:cNvPr id="2097202" name="Рисунок 5"/>
          <p:cNvPicPr>
            <a:picLocks noChangeAspect="1"/>
          </p:cNvPicPr>
          <p:nvPr/>
        </p:nvPicPr>
        <p:blipFill>
          <a:blip r:embed="rId3" cstate="screen"/>
          <a:stretch>
            <a:fillRect/>
          </a:stretch>
        </p:blipFill>
        <p:spPr>
          <a:xfrm>
            <a:off x="4065372" y="865936"/>
            <a:ext cx="3017301" cy="23144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24" y="119987"/>
            <a:ext cx="2292350" cy="33337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623" y="4648840"/>
            <a:ext cx="1092793" cy="480829"/>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81134" b="16633"/>
          <a:stretch/>
        </p:blipFill>
        <p:spPr>
          <a:xfrm>
            <a:off x="1478524" y="4703579"/>
            <a:ext cx="365644" cy="4008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4424" y="93595"/>
            <a:ext cx="1225550" cy="349250"/>
          </a:xfrm>
          <a:prstGeom prst="rect">
            <a:avLst/>
          </a:prstGeom>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Line 5"/>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endParaRPr lang="ru-RU"/>
          </a:p>
        </p:txBody>
      </p:sp>
      <p:sp>
        <p:nvSpPr>
          <p:cNvPr id="1048685" name="Line 6"/>
          <p:cNvSpPr>
            <a:spLocks noChangeShapeType="1"/>
          </p:cNvSpPr>
          <p:nvPr/>
        </p:nvSpPr>
        <p:spPr bwMode="auto">
          <a:xfrm>
            <a:off x="560388" y="-655638"/>
            <a:ext cx="0" cy="0"/>
          </a:xfrm>
          <a:prstGeom prst="line">
            <a:avLst/>
          </a:prstGeom>
          <a:noFill/>
          <a:ln>
            <a:noFill/>
          </a:ln>
        </p:spPr>
        <p:txBody>
          <a:bodyPr vert="horz" wrap="square" lIns="91440" tIns="45720" rIns="91440" bIns="45720" numCol="1" anchor="t" anchorCtr="0" compatLnSpc="1">
            <a:prstTxWarp prst="textNoShape">
              <a:avLst/>
            </a:prstTxWarp>
          </a:bodyPr>
          <a:lstStyle/>
          <a:p>
            <a:endParaRPr lang="ru-RU"/>
          </a:p>
        </p:txBody>
      </p:sp>
      <p:pic>
        <p:nvPicPr>
          <p:cNvPr id="2097204" name="Изображение 22" descr="CC_Logo_White.eps"/>
          <p:cNvPicPr>
            <a:picLocks noChangeAspect="1"/>
          </p:cNvPicPr>
          <p:nvPr/>
        </p:nvPicPr>
        <p:blipFill>
          <a:blip r:embed="rId3" cstate="screen"/>
          <a:stretch>
            <a:fillRect/>
          </a:stretch>
        </p:blipFill>
        <p:spPr>
          <a:xfrm>
            <a:off x="8143801" y="352586"/>
            <a:ext cx="466562" cy="308533"/>
          </a:xfrm>
          <a:prstGeom prst="rect">
            <a:avLst/>
          </a:prstGeom>
        </p:spPr>
      </p:pic>
      <p:sp>
        <p:nvSpPr>
          <p:cNvPr id="1048686" name="Rectangle 5"/>
          <p:cNvSpPr/>
          <p:nvPr/>
        </p:nvSpPr>
        <p:spPr>
          <a:xfrm>
            <a:off x="428625" y="3933825"/>
            <a:ext cx="8258175" cy="55006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rgbClr val="008000"/>
                </a:solidFill>
                <a:latin typeface="Raleway"/>
                <a:cs typeface="Raleway"/>
              </a:rPr>
              <a:t>TASTY </a:t>
            </a:r>
            <a:r>
              <a:rPr lang="en-GB" b="1" dirty="0">
                <a:solidFill>
                  <a:srgbClr val="008000"/>
                </a:solidFill>
                <a:latin typeface="Raleway"/>
                <a:cs typeface="Raleway"/>
              </a:rPr>
              <a:t>B USES NATURAL SWEETENER</a:t>
            </a:r>
            <a:r>
              <a:rPr lang="en-GB" b="1" dirty="0">
                <a:solidFill>
                  <a:srgbClr val="F4A32C"/>
                </a:solidFill>
                <a:latin typeface="Raleway"/>
                <a:cs typeface="Raleway"/>
              </a:rPr>
              <a:t> </a:t>
            </a:r>
            <a:endParaRPr lang="en-GB" b="1" dirty="0" smtClean="0">
              <a:solidFill>
                <a:srgbClr val="F4A32C"/>
              </a:solidFill>
              <a:latin typeface="Raleway"/>
              <a:cs typeface="Raleway"/>
            </a:endParaRPr>
          </a:p>
          <a:p>
            <a:pPr algn="ctr"/>
            <a:r>
              <a:rPr lang="en-GB" b="1" dirty="0" smtClean="0">
                <a:solidFill>
                  <a:srgbClr val="F4A32C"/>
                </a:solidFill>
                <a:latin typeface="Raleway"/>
                <a:cs typeface="Raleway"/>
              </a:rPr>
              <a:t>STEVIOL </a:t>
            </a:r>
            <a:r>
              <a:rPr lang="en-GB" b="1" dirty="0">
                <a:solidFill>
                  <a:srgbClr val="F4A32C"/>
                </a:solidFill>
                <a:latin typeface="Raleway"/>
                <a:cs typeface="Raleway"/>
              </a:rPr>
              <a:t>GLYCOSIDE (FROM STEVIA LEAVES)</a:t>
            </a:r>
            <a:endParaRPr lang="ru-RU" sz="1600" b="1" dirty="0">
              <a:solidFill>
                <a:srgbClr val="C00000"/>
              </a:solidFill>
              <a:latin typeface="Raleway"/>
              <a:cs typeface="Raleway"/>
            </a:endParaRPr>
          </a:p>
        </p:txBody>
      </p:sp>
      <p:pic>
        <p:nvPicPr>
          <p:cNvPr id="2097205" name="Рисунок 5"/>
          <p:cNvPicPr>
            <a:picLocks noChangeAspect="1"/>
          </p:cNvPicPr>
          <p:nvPr/>
        </p:nvPicPr>
        <p:blipFill>
          <a:blip r:embed="rId4"/>
          <a:stretch>
            <a:fillRect/>
          </a:stretch>
        </p:blipFill>
        <p:spPr>
          <a:xfrm>
            <a:off x="3200400" y="506852"/>
            <a:ext cx="5047843" cy="26526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624" y="81567"/>
            <a:ext cx="2292350" cy="33337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623" y="4648840"/>
            <a:ext cx="1092793" cy="480829"/>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81134" b="16633"/>
          <a:stretch/>
        </p:blipFill>
        <p:spPr>
          <a:xfrm>
            <a:off x="1478524" y="4703579"/>
            <a:ext cx="365644" cy="40085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4424" y="101280"/>
            <a:ext cx="1225550" cy="349250"/>
          </a:xfrm>
          <a:prstGeom prst="rect">
            <a:avLst/>
          </a:prstGeom>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object 2"/>
          <p:cNvSpPr txBox="1"/>
          <p:nvPr/>
        </p:nvSpPr>
        <p:spPr>
          <a:xfrm>
            <a:off x="666751" y="1392487"/>
            <a:ext cx="3257550" cy="2947730"/>
          </a:xfrm>
          <a:prstGeom prst="rect">
            <a:avLst/>
          </a:prstGeom>
        </p:spPr>
        <p:txBody>
          <a:bodyPr vert="horz" wrap="square" lIns="0" tIns="0" rIns="0" bIns="0" rtlCol="0">
            <a:spAutoFit/>
          </a:bodyPr>
          <a:lstStyle/>
          <a:p>
            <a:pPr marL="12700" algn="ctr">
              <a:lnSpc>
                <a:spcPts val="5940"/>
              </a:lnSpc>
            </a:pPr>
            <a:r>
              <a:rPr lang="en-US" sz="3600" b="1" dirty="0" smtClean="0">
                <a:solidFill>
                  <a:srgbClr val="008000"/>
                </a:solidFill>
                <a:latin typeface="Raleway"/>
                <a:cs typeface="Raleway"/>
              </a:rPr>
              <a:t>TASTY </a:t>
            </a:r>
            <a:r>
              <a:rPr lang="en-US" sz="3600" b="1" dirty="0">
                <a:solidFill>
                  <a:srgbClr val="008000"/>
                </a:solidFill>
                <a:latin typeface="Raleway"/>
                <a:cs typeface="Raleway"/>
              </a:rPr>
              <a:t>B – </a:t>
            </a:r>
            <a:r>
              <a:rPr lang="en-US" sz="3600" b="1" dirty="0" smtClean="0">
                <a:solidFill>
                  <a:srgbClr val="008000"/>
                </a:solidFill>
                <a:latin typeface="Raleway"/>
                <a:cs typeface="Raleway"/>
              </a:rPr>
              <a:t>IT'S </a:t>
            </a:r>
            <a:r>
              <a:rPr lang="en-US" sz="3600" b="1" dirty="0">
                <a:solidFill>
                  <a:srgbClr val="008000"/>
                </a:solidFill>
                <a:latin typeface="Raleway"/>
                <a:cs typeface="Raleway"/>
              </a:rPr>
              <a:t>DELICIOUS AND CONVENIENT!</a:t>
            </a:r>
            <a:endParaRPr lang="ru-RU" sz="3600" b="1" dirty="0">
              <a:solidFill>
                <a:srgbClr val="008000"/>
              </a:solidFill>
              <a:latin typeface="Raleway"/>
              <a:cs typeface="Raleway"/>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887"/>
          <a:stretch/>
        </p:blipFill>
        <p:spPr>
          <a:xfrm>
            <a:off x="4310743" y="0"/>
            <a:ext cx="4856309" cy="5143500"/>
          </a:xfrm>
          <a:prstGeom prst="rect">
            <a:avLst/>
          </a:prstGeom>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sp>
        <p:nvSpPr>
          <p:cNvPr id="1048695" name="Прямоугольник 1"/>
          <p:cNvSpPr/>
          <p:nvPr/>
        </p:nvSpPr>
        <p:spPr>
          <a:xfrm>
            <a:off x="-3328" y="-9525"/>
            <a:ext cx="9143999" cy="3918857"/>
          </a:xfrm>
          <a:prstGeom prst="rect">
            <a:avLst/>
          </a:prstGeom>
          <a:solidFill>
            <a:srgbClr val="CFA803">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48696" name="Прямоугольник 4"/>
          <p:cNvSpPr/>
          <p:nvPr/>
        </p:nvSpPr>
        <p:spPr>
          <a:xfrm>
            <a:off x="0" y="3918857"/>
            <a:ext cx="9143999" cy="122464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48697" name="TextBox 5"/>
          <p:cNvSpPr txBox="1"/>
          <p:nvPr/>
        </p:nvSpPr>
        <p:spPr>
          <a:xfrm>
            <a:off x="346229" y="4225771"/>
            <a:ext cx="8451542" cy="646331"/>
          </a:xfrm>
          <a:prstGeom prst="rect">
            <a:avLst/>
          </a:prstGeom>
          <a:noFill/>
        </p:spPr>
        <p:txBody>
          <a:bodyPr wrap="square" rtlCol="0">
            <a:spAutoFit/>
          </a:bodyPr>
          <a:lstStyle/>
          <a:p>
            <a:r>
              <a:rPr lang="ru-RU" sz="3600" b="1" dirty="0" err="1">
                <a:solidFill>
                  <a:schemeClr val="bg1"/>
                </a:solidFill>
              </a:rPr>
              <a:t>Tasty</a:t>
            </a:r>
            <a:r>
              <a:rPr lang="ru-RU" sz="3600" b="1" dirty="0">
                <a:solidFill>
                  <a:schemeClr val="bg1"/>
                </a:solidFill>
              </a:rPr>
              <a:t> B: </a:t>
            </a:r>
            <a:r>
              <a:rPr lang="en-US" sz="3600" b="1" dirty="0" smtClean="0">
                <a:solidFill>
                  <a:schemeClr val="bg1"/>
                </a:solidFill>
              </a:rPr>
              <a:t>great choice</a:t>
            </a:r>
            <a:r>
              <a:rPr lang="ru-RU" sz="3600" b="1" dirty="0" smtClean="0">
                <a:solidFill>
                  <a:schemeClr val="bg1"/>
                </a:solidFill>
              </a:rPr>
              <a:t>!</a:t>
            </a:r>
            <a:endParaRPr lang="ru-RU" sz="3600" b="1" dirty="0">
              <a:solidFill>
                <a:schemeClr val="bg1"/>
              </a:solidFill>
            </a:endParaRPr>
          </a:p>
        </p:txBody>
      </p:sp>
      <p:sp>
        <p:nvSpPr>
          <p:cNvPr id="1048698" name="TextBox 11"/>
          <p:cNvSpPr txBox="1"/>
          <p:nvPr/>
        </p:nvSpPr>
        <p:spPr>
          <a:xfrm>
            <a:off x="2806686" y="595498"/>
            <a:ext cx="5681920" cy="3354765"/>
          </a:xfrm>
          <a:prstGeom prst="rect">
            <a:avLst/>
          </a:prstGeom>
          <a:noFill/>
        </p:spPr>
        <p:txBody>
          <a:bodyPr wrap="square" rtlCol="0">
            <a:spAutoFit/>
          </a:bodyPr>
          <a:lstStyle/>
          <a:p>
            <a:r>
              <a:rPr lang="en-US" sz="1600" b="1" dirty="0" smtClean="0">
                <a:solidFill>
                  <a:srgbClr val="CC0000"/>
                </a:solidFill>
              </a:rPr>
              <a:t>Balanced </a:t>
            </a:r>
            <a:r>
              <a:rPr lang="en-US" sz="1600" b="1" dirty="0">
                <a:solidFill>
                  <a:srgbClr val="CC0000"/>
                </a:solidFill>
              </a:rPr>
              <a:t>complex of B vitamins: </a:t>
            </a:r>
            <a:endParaRPr lang="en-US" sz="1600" b="1" dirty="0" smtClean="0">
              <a:solidFill>
                <a:srgbClr val="CC0000"/>
              </a:solidFill>
            </a:endParaRPr>
          </a:p>
          <a:p>
            <a:r>
              <a:rPr lang="en-US" sz="1600" b="1" dirty="0" smtClean="0">
                <a:solidFill>
                  <a:srgbClr val="008000"/>
                </a:solidFill>
              </a:rPr>
              <a:t>B1</a:t>
            </a:r>
            <a:r>
              <a:rPr lang="en-US" sz="1600" b="1" dirty="0">
                <a:solidFill>
                  <a:srgbClr val="008000"/>
                </a:solidFill>
              </a:rPr>
              <a:t>, B2, B3, B5, B6, B7, B9, B12</a:t>
            </a:r>
          </a:p>
          <a:p>
            <a:endParaRPr lang="en-US" sz="1600" b="1" dirty="0">
              <a:solidFill>
                <a:srgbClr val="008000"/>
              </a:solidFill>
            </a:endParaRPr>
          </a:p>
          <a:p>
            <a:r>
              <a:rPr lang="en-US" sz="1600" b="1" dirty="0">
                <a:solidFill>
                  <a:srgbClr val="CC0000"/>
                </a:solidFill>
              </a:rPr>
              <a:t>Ease of administration: </a:t>
            </a:r>
            <a:endParaRPr lang="en-US" sz="1600" b="1" dirty="0" smtClean="0">
              <a:solidFill>
                <a:srgbClr val="CC0000"/>
              </a:solidFill>
            </a:endParaRPr>
          </a:p>
          <a:p>
            <a:r>
              <a:rPr lang="en-US" sz="1600" b="1" dirty="0" smtClean="0">
                <a:solidFill>
                  <a:srgbClr val="008000"/>
                </a:solidFill>
              </a:rPr>
              <a:t>1 </a:t>
            </a:r>
            <a:r>
              <a:rPr lang="en-US" sz="1600" b="1" dirty="0">
                <a:solidFill>
                  <a:srgbClr val="008000"/>
                </a:solidFill>
              </a:rPr>
              <a:t>chewable tablet once a day. No need to drink water.</a:t>
            </a:r>
          </a:p>
          <a:p>
            <a:endParaRPr lang="en-US" sz="1600" b="1" dirty="0">
              <a:solidFill>
                <a:srgbClr val="008000"/>
              </a:solidFill>
            </a:endParaRPr>
          </a:p>
          <a:p>
            <a:r>
              <a:rPr lang="en-US" sz="1600" b="1" dirty="0">
                <a:solidFill>
                  <a:srgbClr val="CC0000"/>
                </a:solidFill>
              </a:rPr>
              <a:t>Pleasant taste: </a:t>
            </a:r>
            <a:endParaRPr lang="en-US" sz="1600" b="1" dirty="0" smtClean="0">
              <a:solidFill>
                <a:srgbClr val="CC0000"/>
              </a:solidFill>
            </a:endParaRPr>
          </a:p>
          <a:p>
            <a:r>
              <a:rPr lang="en-US" sz="1600" b="1" dirty="0" smtClean="0">
                <a:solidFill>
                  <a:srgbClr val="008000"/>
                </a:solidFill>
              </a:rPr>
              <a:t>Natural </a:t>
            </a:r>
            <a:r>
              <a:rPr lang="en-US" sz="1600" b="1" dirty="0">
                <a:solidFill>
                  <a:srgbClr val="008000"/>
                </a:solidFill>
              </a:rPr>
              <a:t>lime flavor instead of artificial additives.</a:t>
            </a:r>
          </a:p>
          <a:p>
            <a:endParaRPr lang="en-US" sz="1600" b="1" dirty="0">
              <a:solidFill>
                <a:srgbClr val="008000"/>
              </a:solidFill>
            </a:endParaRPr>
          </a:p>
          <a:p>
            <a:r>
              <a:rPr lang="en-US" sz="1600" b="1" dirty="0">
                <a:solidFill>
                  <a:srgbClr val="CC0000"/>
                </a:solidFill>
              </a:rPr>
              <a:t>Affordable price!</a:t>
            </a:r>
            <a:endParaRPr lang="ru-RU" sz="1600" b="1" dirty="0">
              <a:solidFill>
                <a:srgbClr val="CC0000"/>
              </a:solidFill>
            </a:endParaRPr>
          </a:p>
          <a:p>
            <a:r>
              <a:rPr lang="ru-RU" sz="1600" b="1" dirty="0">
                <a:solidFill>
                  <a:srgbClr val="CC0000"/>
                </a:solidFill>
              </a:rPr>
              <a:t/>
            </a:r>
            <a:br>
              <a:rPr lang="ru-RU" sz="1600" b="1" dirty="0">
                <a:solidFill>
                  <a:srgbClr val="CC0000"/>
                </a:solidFill>
              </a:rPr>
            </a:br>
            <a:r>
              <a:rPr lang="ru-RU" b="1" dirty="0"/>
              <a:t/>
            </a:r>
            <a:br>
              <a:rPr lang="ru-RU" b="1" dirty="0"/>
            </a:br>
            <a:endParaRPr lang="ru-RU"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33" y="276678"/>
            <a:ext cx="2152650" cy="3346450"/>
          </a:xfrm>
          <a:prstGeom prst="rect">
            <a:avLst/>
          </a:prstGeom>
          <a:solidFill>
            <a:srgbClr val="DAC493"/>
          </a:solidFill>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7442" y="143124"/>
            <a:ext cx="1073150" cy="361950"/>
          </a:xfrm>
          <a:prstGeom prst="rect">
            <a:avLst/>
          </a:prstGeom>
          <a:ln>
            <a:solidFill>
              <a:srgbClr val="D9C591"/>
            </a:solidFill>
          </a:ln>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7812" t="26100" r="52536" b="42673"/>
          <a:stretch/>
        </p:blipFill>
        <p:spPr>
          <a:xfrm>
            <a:off x="3474725" y="500932"/>
            <a:ext cx="5534108" cy="322823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947" y="2599518"/>
            <a:ext cx="3067050" cy="641350"/>
          </a:xfrm>
          <a:prstGeom prst="rect">
            <a:avLst/>
          </a:prstGeom>
        </p:spPr>
      </p:pic>
      <p:sp>
        <p:nvSpPr>
          <p:cNvPr id="1048705" name="TextBox 5"/>
          <p:cNvSpPr txBox="1"/>
          <p:nvPr/>
        </p:nvSpPr>
        <p:spPr>
          <a:xfrm>
            <a:off x="4486316" y="3118720"/>
            <a:ext cx="1136822" cy="1815882"/>
          </a:xfrm>
          <a:prstGeom prst="rect">
            <a:avLst/>
          </a:prstGeom>
          <a:noFill/>
        </p:spPr>
        <p:txBody>
          <a:bodyPr wrap="square" rtlCol="0">
            <a:spAutoFit/>
          </a:bodyPr>
          <a:lstStyle/>
          <a:p>
            <a:pPr algn="ctr"/>
            <a:r>
              <a:rPr lang="en-GB" sz="1600" b="1" dirty="0" smtClean="0">
                <a:solidFill>
                  <a:schemeClr val="bg1"/>
                </a:solidFill>
              </a:rPr>
              <a:t>Affordable </a:t>
            </a:r>
            <a:r>
              <a:rPr lang="en-GB" sz="1600" b="1" dirty="0">
                <a:solidFill>
                  <a:schemeClr val="bg1"/>
                </a:solidFill>
              </a:rPr>
              <a:t>price</a:t>
            </a:r>
          </a:p>
          <a:p>
            <a:pPr algn="ctr"/>
            <a:endParaRPr lang="en-GB" sz="1600" b="1" dirty="0">
              <a:solidFill>
                <a:schemeClr val="bg1"/>
              </a:solidFill>
            </a:endParaRPr>
          </a:p>
          <a:p>
            <a:pPr algn="ctr"/>
            <a:endParaRPr lang="en-GB" sz="1600" b="1" dirty="0">
              <a:solidFill>
                <a:schemeClr val="bg1"/>
              </a:solidFill>
            </a:endParaRPr>
          </a:p>
          <a:p>
            <a:pPr algn="ctr"/>
            <a:endParaRPr lang="en-GB" sz="1600" b="1" dirty="0">
              <a:solidFill>
                <a:schemeClr val="bg1"/>
              </a:solidFill>
            </a:endParaRPr>
          </a:p>
          <a:p>
            <a:pPr algn="ctr"/>
            <a:endParaRPr lang="en-GB" sz="1600" b="1" dirty="0">
              <a:solidFill>
                <a:schemeClr val="bg1"/>
              </a:solidFill>
            </a:endParaRPr>
          </a:p>
          <a:p>
            <a:pPr algn="ctr"/>
            <a:endParaRPr lang="ru-RU" sz="1600" b="1" dirty="0">
              <a:solidFill>
                <a:schemeClr val="bg1"/>
              </a:solidFill>
            </a:endParaRPr>
          </a:p>
        </p:txBody>
      </p:sp>
      <p:sp>
        <p:nvSpPr>
          <p:cNvPr id="1048706" name="TextBox 10"/>
          <p:cNvSpPr txBox="1"/>
          <p:nvPr/>
        </p:nvSpPr>
        <p:spPr>
          <a:xfrm>
            <a:off x="5631091" y="3134622"/>
            <a:ext cx="1482812" cy="338554"/>
          </a:xfrm>
          <a:prstGeom prst="rect">
            <a:avLst/>
          </a:prstGeom>
          <a:noFill/>
        </p:spPr>
        <p:txBody>
          <a:bodyPr wrap="square" rtlCol="0">
            <a:spAutoFit/>
          </a:bodyPr>
          <a:lstStyle/>
          <a:p>
            <a:pPr algn="ctr"/>
            <a:r>
              <a:rPr lang="en-GB" sz="1600" b="1" dirty="0" smtClean="0">
                <a:solidFill>
                  <a:schemeClr val="bg1"/>
                </a:solidFill>
              </a:rPr>
              <a:t>Natural </a:t>
            </a:r>
            <a:r>
              <a:rPr lang="en-GB" sz="1600" b="1" dirty="0">
                <a:solidFill>
                  <a:schemeClr val="bg1"/>
                </a:solidFill>
              </a:rPr>
              <a:t>taste</a:t>
            </a:r>
            <a:endParaRPr lang="ru-RU" sz="1600" b="1" dirty="0">
              <a:solidFill>
                <a:schemeClr val="bg1"/>
              </a:solidFill>
            </a:endParaRPr>
          </a:p>
        </p:txBody>
      </p:sp>
      <p:sp>
        <p:nvSpPr>
          <p:cNvPr id="1048707" name="TextBox 11"/>
          <p:cNvSpPr txBox="1"/>
          <p:nvPr/>
        </p:nvSpPr>
        <p:spPr>
          <a:xfrm>
            <a:off x="7003552" y="3134622"/>
            <a:ext cx="1149178" cy="338554"/>
          </a:xfrm>
          <a:prstGeom prst="rect">
            <a:avLst/>
          </a:prstGeom>
          <a:noFill/>
        </p:spPr>
        <p:txBody>
          <a:bodyPr wrap="square" rtlCol="0">
            <a:spAutoFit/>
          </a:bodyPr>
          <a:lstStyle/>
          <a:p>
            <a:pPr algn="ctr"/>
            <a:r>
              <a:rPr lang="en-GB" sz="1600" b="1" dirty="0" smtClean="0">
                <a:solidFill>
                  <a:schemeClr val="bg1"/>
                </a:solidFill>
              </a:rPr>
              <a:t>Sugar-free</a:t>
            </a:r>
            <a:endParaRPr lang="ru-RU" sz="1600" b="1" dirty="0">
              <a:solidFill>
                <a:schemeClr val="bg1"/>
              </a:solidFill>
            </a:endParaRPr>
          </a:p>
        </p:txBody>
      </p:sp>
      <p:sp>
        <p:nvSpPr>
          <p:cNvPr id="1048704" name="TextBox 4"/>
          <p:cNvSpPr txBox="1"/>
          <p:nvPr/>
        </p:nvSpPr>
        <p:spPr>
          <a:xfrm>
            <a:off x="3615968" y="452291"/>
            <a:ext cx="5251622" cy="2362185"/>
          </a:xfrm>
          <a:prstGeom prst="rect">
            <a:avLst/>
          </a:prstGeom>
          <a:noFill/>
        </p:spPr>
        <p:txBody>
          <a:bodyPr wrap="square" rtlCol="0">
            <a:spAutoFit/>
          </a:bodyPr>
          <a:lstStyle/>
          <a:p>
            <a:pPr marL="12700" algn="ctr">
              <a:lnSpc>
                <a:spcPts val="5940"/>
              </a:lnSpc>
            </a:pPr>
            <a:r>
              <a:rPr lang="en-US" sz="3800" b="1" dirty="0" smtClean="0">
                <a:solidFill>
                  <a:schemeClr val="bg1"/>
                </a:solidFill>
                <a:latin typeface="Raleway"/>
                <a:cs typeface="Raleway"/>
              </a:rPr>
              <a:t>Delicious </a:t>
            </a:r>
            <a:r>
              <a:rPr lang="en-US" sz="3800" b="1" dirty="0">
                <a:solidFill>
                  <a:schemeClr val="bg1"/>
                </a:solidFill>
                <a:latin typeface="Raleway"/>
                <a:cs typeface="Raleway"/>
              </a:rPr>
              <a:t>vitamins</a:t>
            </a:r>
          </a:p>
          <a:p>
            <a:pPr marL="12700" algn="ctr">
              <a:lnSpc>
                <a:spcPts val="5940"/>
              </a:lnSpc>
            </a:pPr>
            <a:r>
              <a:rPr lang="en-US" sz="3800" b="1" dirty="0">
                <a:solidFill>
                  <a:schemeClr val="bg1"/>
                </a:solidFill>
                <a:latin typeface="Raleway"/>
                <a:cs typeface="Raleway"/>
              </a:rPr>
              <a:t>for fatigue</a:t>
            </a:r>
          </a:p>
          <a:p>
            <a:pPr marL="12700" algn="ctr">
              <a:lnSpc>
                <a:spcPts val="5940"/>
              </a:lnSpc>
            </a:pPr>
            <a:r>
              <a:rPr lang="en-US" sz="3800" b="1" dirty="0">
                <a:solidFill>
                  <a:schemeClr val="bg1"/>
                </a:solidFill>
                <a:latin typeface="Raleway"/>
                <a:cs typeface="Raleway"/>
              </a:rPr>
              <a:t>and stress</a:t>
            </a:r>
            <a:endParaRPr lang="ru-RU" sz="3800" b="1" dirty="0">
              <a:solidFill>
                <a:schemeClr val="bg1"/>
              </a:solidFill>
              <a:latin typeface="Raleway"/>
              <a:cs typeface="Raleway"/>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Shape 759"/>
          <p:cNvSpPr>
            <a:spLocks noGrp="1"/>
          </p:cNvSpPr>
          <p:nvPr>
            <p:ph type="sldNum" sz="quarter" idx="4294967295"/>
          </p:nvPr>
        </p:nvSpPr>
        <p:spPr>
          <a:xfrm>
            <a:off x="8969375" y="4651375"/>
            <a:ext cx="174625" cy="223838"/>
          </a:xfrm>
          <a:prstGeom prst="rect">
            <a:avLst/>
          </a:prstGeom>
        </p:spPr>
        <p:txBody>
          <a:bodyPr/>
          <a:lstStyle/>
          <a:p>
            <a:pPr lvl="0">
              <a:defRPr sz="1800" spc="0"/>
            </a:pPr>
            <a:fld id="{86CB4B4D-7CA3-9044-876B-883B54F8677D}" type="slidenum">
              <a:rPr sz="1400" spc="36"/>
              <a:pPr lvl="0">
                <a:defRPr sz="1800" spc="0"/>
              </a:pPr>
              <a:t>2</a:t>
            </a:fld>
            <a:endParaRPr sz="1400" spc="36"/>
          </a:p>
        </p:txBody>
      </p:sp>
      <p:pic>
        <p:nvPicPr>
          <p:cNvPr id="2097156" name="Изображение 17" descr="CC_Logo_Green.eps"/>
          <p:cNvPicPr>
            <a:picLocks noChangeAspect="1"/>
          </p:cNvPicPr>
          <p:nvPr/>
        </p:nvPicPr>
        <p:blipFill>
          <a:blip r:embed="rId3" cstate="screen">
            <a:biLevel thresh="50000"/>
          </a:blip>
          <a:stretch>
            <a:fillRect/>
          </a:stretch>
        </p:blipFill>
        <p:spPr>
          <a:xfrm>
            <a:off x="8072305" y="145109"/>
            <a:ext cx="515154" cy="340666"/>
          </a:xfrm>
          <a:prstGeom prst="rect">
            <a:avLst/>
          </a:prstGeom>
          <a:noFill/>
          <a:ln>
            <a:noFill/>
          </a:ln>
        </p:spPr>
      </p:pic>
      <p:sp>
        <p:nvSpPr>
          <p:cNvPr id="1048592" name="Прямоугольник 3"/>
          <p:cNvSpPr/>
          <p:nvPr/>
        </p:nvSpPr>
        <p:spPr>
          <a:xfrm>
            <a:off x="4733925" y="-12357"/>
            <a:ext cx="4414836" cy="5143499"/>
          </a:xfrm>
          <a:prstGeom prst="rect">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48593" name="TextBox 4"/>
          <p:cNvSpPr txBox="1"/>
          <p:nvPr/>
        </p:nvSpPr>
        <p:spPr>
          <a:xfrm>
            <a:off x="5239264" y="410289"/>
            <a:ext cx="3641209" cy="3724096"/>
          </a:xfrm>
          <a:prstGeom prst="rect">
            <a:avLst/>
          </a:prstGeom>
          <a:noFill/>
        </p:spPr>
        <p:txBody>
          <a:bodyPr wrap="square" rtlCol="0">
            <a:spAutoFit/>
          </a:bodyPr>
          <a:lstStyle/>
          <a:p>
            <a:r>
              <a:rPr lang="en-US" sz="2000" b="1" dirty="0" smtClean="0"/>
              <a:t>Vitamins </a:t>
            </a:r>
            <a:r>
              <a:rPr lang="en-US" sz="2000" b="1" dirty="0"/>
              <a:t>of the B group are extremely important for the human body.</a:t>
            </a:r>
          </a:p>
          <a:p>
            <a:endParaRPr lang="en-US" sz="2000" b="1" dirty="0"/>
          </a:p>
          <a:p>
            <a:r>
              <a:rPr lang="en-US" sz="2000" b="1" dirty="0"/>
              <a:t>The very word "vitamin" - a substance without which life is impossible, is closely associated with the discovery of vitamin B1 - thiamine.</a:t>
            </a:r>
            <a:endParaRPr lang="uk-UA" sz="2000" b="1" dirty="0"/>
          </a:p>
          <a:p>
            <a:endParaRPr lang="ru-RU" sz="2000" b="1" dirty="0"/>
          </a:p>
          <a:p>
            <a:endParaRPr lang="ru-RU" dirty="0"/>
          </a:p>
          <a:p>
            <a:endParaRPr lang="ru-RU" dirty="0"/>
          </a:p>
        </p:txBody>
      </p:sp>
      <p:pic>
        <p:nvPicPr>
          <p:cNvPr id="2097157" name="Рисунок 6"/>
          <p:cNvPicPr>
            <a:picLocks noChangeAspect="1"/>
          </p:cNvPicPr>
          <p:nvPr/>
        </p:nvPicPr>
        <p:blipFill>
          <a:blip r:embed="rId4" cstate="screen"/>
          <a:stretch>
            <a:fillRect/>
          </a:stretch>
        </p:blipFill>
        <p:spPr>
          <a:xfrm>
            <a:off x="0" y="-24714"/>
            <a:ext cx="4991100" cy="5168214"/>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Shape 759"/>
          <p:cNvSpPr>
            <a:spLocks noGrp="1"/>
          </p:cNvSpPr>
          <p:nvPr>
            <p:ph type="sldNum" sz="quarter" idx="4294967295"/>
          </p:nvPr>
        </p:nvSpPr>
        <p:spPr>
          <a:xfrm>
            <a:off x="8969375" y="4651375"/>
            <a:ext cx="174625" cy="223838"/>
          </a:xfrm>
          <a:prstGeom prst="rect">
            <a:avLst/>
          </a:prstGeom>
        </p:spPr>
        <p:txBody>
          <a:bodyPr/>
          <a:lstStyle/>
          <a:p>
            <a:pPr lvl="0">
              <a:defRPr sz="1800" spc="0"/>
            </a:pPr>
            <a:fld id="{86CB4B4D-7CA3-9044-876B-883B54F8677D}" type="slidenum">
              <a:rPr lang="ru-RU" sz="1400" spc="36" smtClean="0"/>
              <a:pPr lvl="0">
                <a:defRPr sz="1800" spc="0"/>
              </a:pPr>
              <a:t>3</a:t>
            </a:fld>
            <a:endParaRPr lang="ru-RU" sz="1400" spc="36"/>
          </a:p>
        </p:txBody>
      </p:sp>
      <p:pic>
        <p:nvPicPr>
          <p:cNvPr id="2097158" name="Изображение 17" descr="CC_Logo_Green.eps"/>
          <p:cNvPicPr>
            <a:picLocks noChangeAspect="1"/>
          </p:cNvPicPr>
          <p:nvPr/>
        </p:nvPicPr>
        <p:blipFill>
          <a:blip r:embed="rId3" cstate="screen">
            <a:biLevel thresh="50000"/>
          </a:blip>
          <a:stretch>
            <a:fillRect/>
          </a:stretch>
        </p:blipFill>
        <p:spPr>
          <a:xfrm>
            <a:off x="8072305" y="145109"/>
            <a:ext cx="515154" cy="340666"/>
          </a:xfrm>
          <a:prstGeom prst="rect">
            <a:avLst/>
          </a:prstGeom>
          <a:noFill/>
          <a:ln>
            <a:noFill/>
          </a:ln>
        </p:spPr>
      </p:pic>
      <p:sp>
        <p:nvSpPr>
          <p:cNvPr id="1048598" name="Прямоугольник 3"/>
          <p:cNvSpPr/>
          <p:nvPr/>
        </p:nvSpPr>
        <p:spPr>
          <a:xfrm>
            <a:off x="3629024" y="0"/>
            <a:ext cx="5519737" cy="51434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48599" name="TextBox 4"/>
          <p:cNvSpPr txBox="1"/>
          <p:nvPr/>
        </p:nvSpPr>
        <p:spPr>
          <a:xfrm>
            <a:off x="4295775" y="702389"/>
            <a:ext cx="4584699" cy="3416320"/>
          </a:xfrm>
          <a:prstGeom prst="rect">
            <a:avLst/>
          </a:prstGeom>
          <a:noFill/>
        </p:spPr>
        <p:txBody>
          <a:bodyPr wrap="square" rtlCol="0">
            <a:spAutoFit/>
          </a:bodyPr>
          <a:lstStyle/>
          <a:p>
            <a:r>
              <a:rPr lang="en-US" b="1" dirty="0" smtClean="0"/>
              <a:t>Vitamin </a:t>
            </a:r>
            <a:r>
              <a:rPr lang="en-US" b="1" dirty="0"/>
              <a:t>B1, also known as thiamine, was the first among the vitamins to be discovered.</a:t>
            </a:r>
          </a:p>
          <a:p>
            <a:endParaRPr lang="en-US" b="1" dirty="0"/>
          </a:p>
          <a:p>
            <a:r>
              <a:rPr lang="en-US" b="1" dirty="0"/>
              <a:t>This discovery, made by Christian Eijkman, helped to cure a serious disease called </a:t>
            </a:r>
            <a:r>
              <a:rPr lang="en-US" b="1" dirty="0">
                <a:solidFill>
                  <a:srgbClr val="C00000"/>
                </a:solidFill>
              </a:rPr>
              <a:t>beriberi</a:t>
            </a:r>
            <a:r>
              <a:rPr lang="en-US" b="1" dirty="0"/>
              <a:t>, which was accompanied by mental disorders, nausea, decreased limb sensitivity, and paralysis. This was the manifestation of severe</a:t>
            </a:r>
            <a:r>
              <a:rPr lang="en-US" b="1" dirty="0">
                <a:solidFill>
                  <a:srgbClr val="C00000"/>
                </a:solidFill>
              </a:rPr>
              <a:t> vitamin B1 deficiency, known as </a:t>
            </a:r>
            <a:r>
              <a:rPr lang="en-US" b="1" dirty="0" err="1">
                <a:solidFill>
                  <a:srgbClr val="C00000"/>
                </a:solidFill>
              </a:rPr>
              <a:t>avitaminosis</a:t>
            </a:r>
            <a:r>
              <a:rPr lang="en-US" b="1" dirty="0">
                <a:solidFill>
                  <a:srgbClr val="C00000"/>
                </a:solidFill>
              </a:rPr>
              <a:t>.</a:t>
            </a:r>
            <a:endParaRPr lang="ru-RU" b="1" dirty="0">
              <a:solidFill>
                <a:srgbClr val="C00000"/>
              </a:solidFill>
            </a:endParaRPr>
          </a:p>
          <a:p>
            <a:endParaRPr lang="ru-RU" dirty="0"/>
          </a:p>
          <a:p>
            <a:endParaRPr lang="ru-RU" dirty="0"/>
          </a:p>
        </p:txBody>
      </p:sp>
      <p:pic>
        <p:nvPicPr>
          <p:cNvPr id="2097159" name="Рисунок 6"/>
          <p:cNvPicPr>
            <a:picLocks noChangeAspect="1"/>
          </p:cNvPicPr>
          <p:nvPr/>
        </p:nvPicPr>
        <p:blipFill>
          <a:blip r:embed="rId4"/>
          <a:stretch>
            <a:fillRect/>
          </a:stretch>
        </p:blipFill>
        <p:spPr>
          <a:xfrm>
            <a:off x="-7792" y="0"/>
            <a:ext cx="3636816" cy="5155855"/>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Shape 759"/>
          <p:cNvSpPr>
            <a:spLocks noGrp="1"/>
          </p:cNvSpPr>
          <p:nvPr>
            <p:ph type="sldNum" sz="quarter" idx="4294967295"/>
          </p:nvPr>
        </p:nvSpPr>
        <p:spPr>
          <a:xfrm>
            <a:off x="8969375" y="4651375"/>
            <a:ext cx="174625" cy="223838"/>
          </a:xfrm>
          <a:prstGeom prst="rect">
            <a:avLst/>
          </a:prstGeom>
        </p:spPr>
        <p:txBody>
          <a:bodyPr/>
          <a:lstStyle/>
          <a:p>
            <a:pPr lvl="0">
              <a:defRPr sz="1800" spc="0"/>
            </a:pPr>
            <a:fld id="{86CB4B4D-7CA3-9044-876B-883B54F8677D}" type="slidenum">
              <a:rPr sz="1400" spc="36"/>
              <a:pPr lvl="0">
                <a:defRPr sz="1800" spc="0"/>
              </a:pPr>
              <a:t>4</a:t>
            </a:fld>
            <a:endParaRPr sz="1400" spc="36"/>
          </a:p>
        </p:txBody>
      </p:sp>
      <p:pic>
        <p:nvPicPr>
          <p:cNvPr id="2097160" name="Изображение 17" descr="CC_Logo_Green.eps"/>
          <p:cNvPicPr>
            <a:picLocks noChangeAspect="1"/>
          </p:cNvPicPr>
          <p:nvPr/>
        </p:nvPicPr>
        <p:blipFill>
          <a:blip r:embed="rId3" cstate="screen">
            <a:biLevel thresh="50000"/>
          </a:blip>
          <a:stretch>
            <a:fillRect/>
          </a:stretch>
        </p:blipFill>
        <p:spPr>
          <a:xfrm>
            <a:off x="8072305" y="145109"/>
            <a:ext cx="515154" cy="340666"/>
          </a:xfrm>
          <a:prstGeom prst="rect">
            <a:avLst/>
          </a:prstGeom>
          <a:noFill/>
          <a:ln>
            <a:noFill/>
          </a:ln>
        </p:spPr>
      </p:pic>
      <p:sp>
        <p:nvSpPr>
          <p:cNvPr id="1048604" name="Прямоугольник 3"/>
          <p:cNvSpPr/>
          <p:nvPr/>
        </p:nvSpPr>
        <p:spPr>
          <a:xfrm>
            <a:off x="3629024" y="0"/>
            <a:ext cx="5519737" cy="51434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48605" name="TextBox 4"/>
          <p:cNvSpPr txBox="1"/>
          <p:nvPr/>
        </p:nvSpPr>
        <p:spPr>
          <a:xfrm>
            <a:off x="5067299" y="575389"/>
            <a:ext cx="3813175" cy="3416320"/>
          </a:xfrm>
          <a:prstGeom prst="rect">
            <a:avLst/>
          </a:prstGeom>
          <a:noFill/>
        </p:spPr>
        <p:txBody>
          <a:bodyPr wrap="square" rtlCol="0">
            <a:spAutoFit/>
          </a:bodyPr>
          <a:lstStyle/>
          <a:p>
            <a:r>
              <a:rPr lang="en-US" b="1" dirty="0" smtClean="0"/>
              <a:t>Another </a:t>
            </a:r>
            <a:r>
              <a:rPr lang="en-US" b="1" dirty="0"/>
              <a:t>dangerous disease, pellagra, was successfully treated with the help of vitamin B3.</a:t>
            </a:r>
          </a:p>
          <a:p>
            <a:endParaRPr lang="en-US" b="1" dirty="0"/>
          </a:p>
          <a:p>
            <a:r>
              <a:rPr lang="en-US" b="1" dirty="0"/>
              <a:t>Vitamin B3, also known as niacin or nicotinic acid, was initially referred to as "vitamin PP" (from the English term Pellagra Preventing) due to its role in preventing pellagra.</a:t>
            </a:r>
            <a:endParaRPr lang="uk-UA" b="1" dirty="0"/>
          </a:p>
          <a:p>
            <a:endParaRPr lang="ru-RU" b="1" dirty="0"/>
          </a:p>
          <a:p>
            <a:endParaRPr lang="ru-RU" dirty="0"/>
          </a:p>
          <a:p>
            <a:endParaRPr lang="ru-RU" b="1" dirty="0"/>
          </a:p>
        </p:txBody>
      </p:sp>
      <p:pic>
        <p:nvPicPr>
          <p:cNvPr id="2097161" name="Рисунок 6"/>
          <p:cNvPicPr>
            <a:picLocks noChangeAspect="1"/>
          </p:cNvPicPr>
          <p:nvPr/>
        </p:nvPicPr>
        <p:blipFill>
          <a:blip r:embed="rId4" cstate="screen"/>
          <a:stretch>
            <a:fillRect/>
          </a:stretch>
        </p:blipFill>
        <p:spPr>
          <a:xfrm>
            <a:off x="-1" y="0"/>
            <a:ext cx="4868564" cy="5143500"/>
          </a:xfrm>
          <a:prstGeom prst="rect">
            <a:avLst/>
          </a:prstGeo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Shape 758"/>
          <p:cNvSpPr/>
          <p:nvPr/>
        </p:nvSpPr>
        <p:spPr>
          <a:xfrm>
            <a:off x="-4762" y="2569"/>
            <a:ext cx="9153524" cy="5143500"/>
          </a:xfrm>
          <a:prstGeom prst="rect">
            <a:avLst/>
          </a:prstGeom>
          <a:solidFill>
            <a:schemeClr val="bg1"/>
          </a:solidFill>
          <a:ln w="12700">
            <a:miter lim="400000"/>
          </a:ln>
        </p:spPr>
        <p:txBody>
          <a:bodyPr lIns="0" tIns="0" rIns="0" bIns="0" anchor="ctr"/>
          <a:lstStyle/>
          <a:p>
            <a:pPr lvl="0">
              <a:defRPr sz="3200">
                <a:solidFill>
                  <a:srgbClr val="FFFFFF"/>
                </a:solidFill>
              </a:defRPr>
            </a:pPr>
            <a:endParaRPr/>
          </a:p>
        </p:txBody>
      </p:sp>
      <p:sp>
        <p:nvSpPr>
          <p:cNvPr id="1048610" name="Shape 759"/>
          <p:cNvSpPr>
            <a:spLocks noGrp="1"/>
          </p:cNvSpPr>
          <p:nvPr>
            <p:ph type="sldNum" sz="quarter" idx="4294967295"/>
          </p:nvPr>
        </p:nvSpPr>
        <p:spPr>
          <a:xfrm>
            <a:off x="8969375" y="4651375"/>
            <a:ext cx="174625" cy="223838"/>
          </a:xfrm>
          <a:prstGeom prst="rect">
            <a:avLst/>
          </a:prstGeom>
        </p:spPr>
        <p:txBody>
          <a:bodyPr/>
          <a:lstStyle/>
          <a:p>
            <a:pPr lvl="0">
              <a:defRPr sz="1800" spc="0"/>
            </a:pPr>
            <a:fld id="{86CB4B4D-7CA3-9044-876B-883B54F8677D}" type="slidenum">
              <a:rPr sz="1400" spc="36"/>
              <a:pPr lvl="0">
                <a:defRPr sz="1800" spc="0"/>
              </a:pPr>
              <a:t>5</a:t>
            </a:fld>
            <a:endParaRPr sz="1400" spc="36"/>
          </a:p>
        </p:txBody>
      </p:sp>
      <p:pic>
        <p:nvPicPr>
          <p:cNvPr id="2097162" name="Изображение 17" descr="CC_Logo_Green.eps"/>
          <p:cNvPicPr>
            <a:picLocks noChangeAspect="1"/>
          </p:cNvPicPr>
          <p:nvPr/>
        </p:nvPicPr>
        <p:blipFill>
          <a:blip r:embed="rId3" cstate="screen">
            <a:biLevel thresh="50000"/>
          </a:blip>
          <a:stretch>
            <a:fillRect/>
          </a:stretch>
        </p:blipFill>
        <p:spPr>
          <a:xfrm>
            <a:off x="8072305" y="145109"/>
            <a:ext cx="515154" cy="340666"/>
          </a:xfrm>
          <a:prstGeom prst="rect">
            <a:avLst/>
          </a:prstGeom>
          <a:noFill/>
          <a:ln>
            <a:noFill/>
          </a:ln>
        </p:spPr>
      </p:pic>
      <p:sp>
        <p:nvSpPr>
          <p:cNvPr id="1048611" name="Прямоугольник 3"/>
          <p:cNvSpPr/>
          <p:nvPr/>
        </p:nvSpPr>
        <p:spPr>
          <a:xfrm>
            <a:off x="-4763" y="3495675"/>
            <a:ext cx="9153525" cy="1650394"/>
          </a:xfrm>
          <a:prstGeom prst="rect">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48612" name="TextBox 4"/>
          <p:cNvSpPr txBox="1"/>
          <p:nvPr/>
        </p:nvSpPr>
        <p:spPr>
          <a:xfrm>
            <a:off x="339725" y="3601397"/>
            <a:ext cx="8464550" cy="1261884"/>
          </a:xfrm>
          <a:prstGeom prst="rect">
            <a:avLst/>
          </a:prstGeom>
          <a:noFill/>
        </p:spPr>
        <p:txBody>
          <a:bodyPr wrap="square" rtlCol="0">
            <a:spAutoFit/>
          </a:bodyPr>
          <a:lstStyle/>
          <a:p>
            <a:pPr algn="ctr"/>
            <a:r>
              <a:rPr lang="en-US" sz="2000" b="1" dirty="0" smtClean="0"/>
              <a:t>TODAY</a:t>
            </a:r>
            <a:r>
              <a:rPr lang="en-US" sz="2000" b="1" dirty="0"/>
              <a:t>, WE NO LONGER SUFFER FROM PELLAGRA AND BERIBERI,</a:t>
            </a:r>
          </a:p>
          <a:p>
            <a:pPr algn="ctr"/>
            <a:r>
              <a:rPr lang="en-US" sz="2000" b="1" dirty="0"/>
              <a:t>BUT WE STILL OFTEN MISS OUT ON VITAMINS OF THE B GROUP.</a:t>
            </a:r>
          </a:p>
          <a:p>
            <a:pPr algn="ctr"/>
            <a:r>
              <a:rPr lang="en-US" dirty="0">
                <a:solidFill>
                  <a:srgbClr val="C00000"/>
                </a:solidFill>
              </a:rPr>
              <a:t>The symptoms are evident: chronic fatigue, irritability, apathy, lack of energy, low blood pressure, sleep disturbances, and problems with the skin and hair.</a:t>
            </a:r>
            <a:endParaRPr lang="uk-UA" dirty="0">
              <a:solidFill>
                <a:srgbClr val="C00000"/>
              </a:solidFill>
            </a:endParaRPr>
          </a:p>
        </p:txBody>
      </p:sp>
      <p:pic>
        <p:nvPicPr>
          <p:cNvPr id="2097163" name="Рисунок 5"/>
          <p:cNvPicPr>
            <a:picLocks noChangeAspect="1"/>
          </p:cNvPicPr>
          <p:nvPr/>
        </p:nvPicPr>
        <p:blipFill>
          <a:blip r:embed="rId4" cstate="screen"/>
          <a:stretch>
            <a:fillRect/>
          </a:stretch>
        </p:blipFill>
        <p:spPr>
          <a:xfrm>
            <a:off x="6232645" y="1828271"/>
            <a:ext cx="2235715" cy="1492096"/>
          </a:xfrm>
          <a:prstGeom prst="rect">
            <a:avLst/>
          </a:prstGeom>
        </p:spPr>
      </p:pic>
      <p:pic>
        <p:nvPicPr>
          <p:cNvPr id="2097164" name="Рисунок 8"/>
          <p:cNvPicPr>
            <a:picLocks noChangeAspect="1"/>
          </p:cNvPicPr>
          <p:nvPr/>
        </p:nvPicPr>
        <p:blipFill>
          <a:blip r:embed="rId5" cstate="screen"/>
          <a:stretch>
            <a:fillRect/>
          </a:stretch>
        </p:blipFill>
        <p:spPr>
          <a:xfrm>
            <a:off x="6232645" y="95196"/>
            <a:ext cx="2235715" cy="1532356"/>
          </a:xfrm>
          <a:prstGeom prst="rect">
            <a:avLst/>
          </a:prstGeom>
        </p:spPr>
      </p:pic>
      <p:pic>
        <p:nvPicPr>
          <p:cNvPr id="2097165" name="Рисунок 9"/>
          <p:cNvPicPr>
            <a:picLocks noChangeAspect="1"/>
          </p:cNvPicPr>
          <p:nvPr/>
        </p:nvPicPr>
        <p:blipFill>
          <a:blip r:embed="rId6" cstate="screen"/>
          <a:stretch>
            <a:fillRect/>
          </a:stretch>
        </p:blipFill>
        <p:spPr>
          <a:xfrm>
            <a:off x="3436398" y="74447"/>
            <a:ext cx="2383633" cy="1553105"/>
          </a:xfrm>
          <a:prstGeom prst="rect">
            <a:avLst/>
          </a:prstGeom>
        </p:spPr>
      </p:pic>
      <p:pic>
        <p:nvPicPr>
          <p:cNvPr id="2097166" name="Рисунок 10"/>
          <p:cNvPicPr>
            <a:picLocks noChangeAspect="1"/>
          </p:cNvPicPr>
          <p:nvPr/>
        </p:nvPicPr>
        <p:blipFill>
          <a:blip r:embed="rId7" cstate="screen"/>
          <a:stretch>
            <a:fillRect/>
          </a:stretch>
        </p:blipFill>
        <p:spPr>
          <a:xfrm>
            <a:off x="3436398" y="1828271"/>
            <a:ext cx="2271204" cy="1488322"/>
          </a:xfrm>
          <a:prstGeom prst="rect">
            <a:avLst/>
          </a:prstGeom>
        </p:spPr>
      </p:pic>
      <p:pic>
        <p:nvPicPr>
          <p:cNvPr id="2097167" name="Рисунок 7"/>
          <p:cNvPicPr>
            <a:picLocks noChangeAspect="1"/>
          </p:cNvPicPr>
          <p:nvPr/>
        </p:nvPicPr>
        <p:blipFill>
          <a:blip r:embed="rId8" cstate="screen"/>
          <a:stretch>
            <a:fillRect/>
          </a:stretch>
        </p:blipFill>
        <p:spPr>
          <a:xfrm>
            <a:off x="561125" y="1830801"/>
            <a:ext cx="2282357" cy="1487680"/>
          </a:xfrm>
          <a:prstGeom prst="rect">
            <a:avLst/>
          </a:prstGeom>
        </p:spPr>
      </p:pic>
      <p:pic>
        <p:nvPicPr>
          <p:cNvPr id="2097168" name="Рисунок 2"/>
          <p:cNvPicPr>
            <a:picLocks noChangeAspect="1"/>
          </p:cNvPicPr>
          <p:nvPr/>
        </p:nvPicPr>
        <p:blipFill>
          <a:blip r:embed="rId9" cstate="screen"/>
          <a:stretch>
            <a:fillRect/>
          </a:stretch>
        </p:blipFill>
        <p:spPr>
          <a:xfrm>
            <a:off x="487973" y="95196"/>
            <a:ext cx="2169893" cy="1566814"/>
          </a:xfrm>
          <a:prstGeom prst="rect">
            <a:avLst/>
          </a:prstGeom>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9" name="Изображение 17" descr="CC_Logo_Green.eps"/>
          <p:cNvPicPr>
            <a:picLocks noChangeAspect="1"/>
          </p:cNvPicPr>
          <p:nvPr/>
        </p:nvPicPr>
        <p:blipFill>
          <a:blip r:embed="rId3" cstate="screen">
            <a:biLevel thresh="50000"/>
          </a:blip>
          <a:stretch>
            <a:fillRect/>
          </a:stretch>
        </p:blipFill>
        <p:spPr>
          <a:xfrm>
            <a:off x="8072305" y="145109"/>
            <a:ext cx="515154" cy="340666"/>
          </a:xfrm>
          <a:prstGeom prst="rect">
            <a:avLst/>
          </a:prstGeom>
          <a:noFill/>
          <a:ln>
            <a:noFill/>
          </a:ln>
        </p:spPr>
      </p:pic>
      <p:pic>
        <p:nvPicPr>
          <p:cNvPr id="2097170" name="Рисунок 1"/>
          <p:cNvPicPr>
            <a:picLocks noChangeAspect="1"/>
          </p:cNvPicPr>
          <p:nvPr/>
        </p:nvPicPr>
        <p:blipFill>
          <a:blip r:embed="rId4" cstate="screen"/>
          <a:stretch>
            <a:fillRect/>
          </a:stretch>
        </p:blipFill>
        <p:spPr>
          <a:xfrm>
            <a:off x="190208" y="1276470"/>
            <a:ext cx="3033583" cy="3866395"/>
          </a:xfrm>
          <a:prstGeom prst="rect">
            <a:avLst/>
          </a:prstGeom>
        </p:spPr>
      </p:pic>
      <p:sp>
        <p:nvSpPr>
          <p:cNvPr id="1048616" name="Выноска-облако 5"/>
          <p:cNvSpPr/>
          <p:nvPr/>
        </p:nvSpPr>
        <p:spPr>
          <a:xfrm>
            <a:off x="3008094" y="0"/>
            <a:ext cx="4953000" cy="2705100"/>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48617" name="TextBox 6"/>
          <p:cNvSpPr txBox="1"/>
          <p:nvPr/>
        </p:nvSpPr>
        <p:spPr>
          <a:xfrm>
            <a:off x="3366479" y="922527"/>
            <a:ext cx="4451927" cy="707886"/>
          </a:xfrm>
          <a:prstGeom prst="rect">
            <a:avLst/>
          </a:prstGeom>
          <a:noFill/>
        </p:spPr>
        <p:txBody>
          <a:bodyPr wrap="square" rtlCol="0">
            <a:spAutoFit/>
          </a:bodyPr>
          <a:lstStyle/>
          <a:p>
            <a:r>
              <a:rPr lang="en-GB" sz="4000" b="1" dirty="0" smtClean="0">
                <a:solidFill>
                  <a:schemeClr val="accent1">
                    <a:lumMod val="75000"/>
                  </a:schemeClr>
                </a:solidFill>
              </a:rPr>
              <a:t>What is the reason</a:t>
            </a:r>
            <a:r>
              <a:rPr lang="ru-RU" sz="4000" b="1" dirty="0" smtClean="0">
                <a:solidFill>
                  <a:schemeClr val="accent1">
                    <a:lumMod val="75000"/>
                  </a:schemeClr>
                </a:solidFill>
              </a:rPr>
              <a:t>?</a:t>
            </a:r>
            <a:endParaRPr lang="ru-RU" sz="4000" b="1" dirty="0">
              <a:solidFill>
                <a:schemeClr val="accent1">
                  <a:lumMod val="75000"/>
                </a:schemeClr>
              </a:solidFill>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Shape 758"/>
          <p:cNvSpPr/>
          <p:nvPr/>
        </p:nvSpPr>
        <p:spPr>
          <a:xfrm>
            <a:off x="4726780" y="2570"/>
            <a:ext cx="4376737" cy="3686174"/>
          </a:xfrm>
          <a:prstGeom prst="rect">
            <a:avLst/>
          </a:prstGeom>
          <a:solidFill>
            <a:schemeClr val="bg1"/>
          </a:solidFill>
          <a:ln w="12700">
            <a:miter lim="400000"/>
          </a:ln>
        </p:spPr>
        <p:txBody>
          <a:bodyPr lIns="0" tIns="0" rIns="0" bIns="0" anchor="ctr"/>
          <a:lstStyle/>
          <a:p>
            <a:pPr lvl="0">
              <a:defRPr sz="3200">
                <a:solidFill>
                  <a:srgbClr val="FFFFFF"/>
                </a:solidFill>
              </a:defRPr>
            </a:pPr>
            <a:endParaRPr/>
          </a:p>
        </p:txBody>
      </p:sp>
      <p:pic>
        <p:nvPicPr>
          <p:cNvPr id="2097171" name="Изображение 17" descr="CC_Logo_Green.eps"/>
          <p:cNvPicPr>
            <a:picLocks noChangeAspect="1"/>
          </p:cNvPicPr>
          <p:nvPr/>
        </p:nvPicPr>
        <p:blipFill>
          <a:blip r:embed="rId3" cstate="screen">
            <a:biLevel thresh="50000"/>
          </a:blip>
          <a:stretch>
            <a:fillRect/>
          </a:stretch>
        </p:blipFill>
        <p:spPr>
          <a:xfrm>
            <a:off x="8072305" y="145109"/>
            <a:ext cx="515154" cy="340666"/>
          </a:xfrm>
          <a:prstGeom prst="rect">
            <a:avLst/>
          </a:prstGeom>
          <a:noFill/>
          <a:ln>
            <a:noFill/>
          </a:ln>
        </p:spPr>
      </p:pic>
      <p:pic>
        <p:nvPicPr>
          <p:cNvPr id="2097172" name="Рисунок 1"/>
          <p:cNvPicPr>
            <a:picLocks noChangeAspect="1"/>
          </p:cNvPicPr>
          <p:nvPr/>
        </p:nvPicPr>
        <p:blipFill>
          <a:blip r:embed="rId4" cstate="screen"/>
          <a:stretch>
            <a:fillRect/>
          </a:stretch>
        </p:blipFill>
        <p:spPr>
          <a:xfrm>
            <a:off x="1" y="2570"/>
            <a:ext cx="5114924" cy="5140930"/>
          </a:xfrm>
          <a:prstGeom prst="rect">
            <a:avLst/>
          </a:prstGeom>
        </p:spPr>
      </p:pic>
      <p:sp>
        <p:nvSpPr>
          <p:cNvPr id="1048623" name="TextBox 4"/>
          <p:cNvSpPr txBox="1"/>
          <p:nvPr/>
        </p:nvSpPr>
        <p:spPr>
          <a:xfrm>
            <a:off x="5353050" y="295488"/>
            <a:ext cx="3616325" cy="4924425"/>
          </a:xfrm>
          <a:prstGeom prst="rect">
            <a:avLst/>
          </a:prstGeom>
          <a:noFill/>
        </p:spPr>
        <p:txBody>
          <a:bodyPr wrap="square" rtlCol="0">
            <a:spAutoFit/>
          </a:bodyPr>
          <a:lstStyle/>
          <a:p>
            <a:pPr>
              <a:lnSpc>
                <a:spcPts val="2600"/>
              </a:lnSpc>
            </a:pPr>
            <a:r>
              <a:rPr lang="en-GB" sz="2800" b="1" dirty="0" smtClean="0">
                <a:solidFill>
                  <a:srgbClr val="C00000"/>
                </a:solidFill>
              </a:rPr>
              <a:t>Food </a:t>
            </a:r>
            <a:r>
              <a:rPr lang="en-GB" sz="2800" b="1" dirty="0">
                <a:solidFill>
                  <a:srgbClr val="C00000"/>
                </a:solidFill>
              </a:rPr>
              <a:t>sources of </a:t>
            </a:r>
            <a:r>
              <a:rPr lang="ru-RU" sz="2800" b="1" dirty="0" smtClean="0">
                <a:solidFill>
                  <a:srgbClr val="C00000"/>
                </a:solidFill>
              </a:rPr>
              <a:t>                </a:t>
            </a:r>
            <a:r>
              <a:rPr lang="en-GB" sz="2800" b="1" dirty="0" smtClean="0">
                <a:solidFill>
                  <a:srgbClr val="C00000"/>
                </a:solidFill>
              </a:rPr>
              <a:t>B-group </a:t>
            </a:r>
            <a:r>
              <a:rPr lang="en-GB" sz="2800" b="1" dirty="0">
                <a:solidFill>
                  <a:srgbClr val="C00000"/>
                </a:solidFill>
              </a:rPr>
              <a:t>vitamins include:</a:t>
            </a:r>
          </a:p>
          <a:p>
            <a:pPr marL="285750" indent="-285750">
              <a:lnSpc>
                <a:spcPts val="2600"/>
              </a:lnSpc>
              <a:buFont typeface="Arial" panose="020B0604020202020204" pitchFamily="34" charset="0"/>
              <a:buChar char="•"/>
            </a:pPr>
            <a:endParaRPr lang="en-GB" b="1" dirty="0">
              <a:solidFill>
                <a:schemeClr val="accent5">
                  <a:lumMod val="50000"/>
                </a:schemeClr>
              </a:solidFill>
            </a:endParaRPr>
          </a:p>
          <a:p>
            <a:pPr marL="285750" indent="-285750">
              <a:lnSpc>
                <a:spcPts val="2600"/>
              </a:lnSpc>
              <a:buFont typeface="Arial" panose="020B0604020202020204" pitchFamily="34" charset="0"/>
              <a:buChar char="•"/>
            </a:pPr>
            <a:r>
              <a:rPr lang="en-GB" b="1" dirty="0">
                <a:solidFill>
                  <a:schemeClr val="accent5">
                    <a:lumMod val="50000"/>
                  </a:schemeClr>
                </a:solidFill>
              </a:rPr>
              <a:t>Legumes and whole grains</a:t>
            </a:r>
          </a:p>
          <a:p>
            <a:pPr marL="285750" indent="-285750">
              <a:lnSpc>
                <a:spcPts val="2600"/>
              </a:lnSpc>
              <a:buFont typeface="Arial" panose="020B0604020202020204" pitchFamily="34" charset="0"/>
              <a:buChar char="•"/>
            </a:pPr>
            <a:r>
              <a:rPr lang="en-GB" b="1" dirty="0">
                <a:solidFill>
                  <a:schemeClr val="accent5">
                    <a:lumMod val="50000"/>
                  </a:schemeClr>
                </a:solidFill>
              </a:rPr>
              <a:t>Potatoes</a:t>
            </a:r>
          </a:p>
          <a:p>
            <a:pPr marL="285750" indent="-285750">
              <a:lnSpc>
                <a:spcPts val="2600"/>
              </a:lnSpc>
              <a:buFont typeface="Arial" panose="020B0604020202020204" pitchFamily="34" charset="0"/>
              <a:buChar char="•"/>
            </a:pPr>
            <a:r>
              <a:rPr lang="en-GB" b="1" dirty="0">
                <a:solidFill>
                  <a:schemeClr val="accent5">
                    <a:lumMod val="50000"/>
                  </a:schemeClr>
                </a:solidFill>
              </a:rPr>
              <a:t>Nuts</a:t>
            </a:r>
          </a:p>
          <a:p>
            <a:pPr marL="285750" indent="-285750">
              <a:lnSpc>
                <a:spcPts val="2600"/>
              </a:lnSpc>
              <a:buFont typeface="Arial" panose="020B0604020202020204" pitchFamily="34" charset="0"/>
              <a:buChar char="•"/>
            </a:pPr>
            <a:r>
              <a:rPr lang="en-GB" b="1" dirty="0">
                <a:solidFill>
                  <a:schemeClr val="accent5">
                    <a:lumMod val="50000"/>
                  </a:schemeClr>
                </a:solidFill>
              </a:rPr>
              <a:t>Liver, eggs, beef, poultry</a:t>
            </a:r>
          </a:p>
          <a:p>
            <a:pPr marL="285750" indent="-285750">
              <a:lnSpc>
                <a:spcPts val="2600"/>
              </a:lnSpc>
              <a:buFont typeface="Arial" panose="020B0604020202020204" pitchFamily="34" charset="0"/>
              <a:buChar char="•"/>
            </a:pPr>
            <a:r>
              <a:rPr lang="en-GB" b="1" dirty="0">
                <a:solidFill>
                  <a:schemeClr val="accent5">
                    <a:lumMod val="50000"/>
                  </a:schemeClr>
                </a:solidFill>
              </a:rPr>
              <a:t>Cheese, dairy products</a:t>
            </a:r>
          </a:p>
          <a:p>
            <a:pPr marL="285750" indent="-285750">
              <a:lnSpc>
                <a:spcPts val="2600"/>
              </a:lnSpc>
              <a:buFont typeface="Arial" panose="020B0604020202020204" pitchFamily="34" charset="0"/>
              <a:buChar char="•"/>
            </a:pPr>
            <a:r>
              <a:rPr lang="en-GB" b="1" dirty="0">
                <a:solidFill>
                  <a:schemeClr val="accent5">
                    <a:lumMod val="50000"/>
                  </a:schemeClr>
                </a:solidFill>
              </a:rPr>
              <a:t>Fish</a:t>
            </a:r>
          </a:p>
          <a:p>
            <a:pPr marL="285750" indent="-285750">
              <a:lnSpc>
                <a:spcPts val="2600"/>
              </a:lnSpc>
              <a:buFont typeface="Arial" panose="020B0604020202020204" pitchFamily="34" charset="0"/>
              <a:buChar char="•"/>
            </a:pPr>
            <a:r>
              <a:rPr lang="en-GB" b="1" dirty="0">
                <a:solidFill>
                  <a:schemeClr val="accent5">
                    <a:lumMod val="50000"/>
                  </a:schemeClr>
                </a:solidFill>
              </a:rPr>
              <a:t>Brewer's yeast</a:t>
            </a:r>
          </a:p>
          <a:p>
            <a:pPr marL="285750" indent="-285750">
              <a:lnSpc>
                <a:spcPts val="2600"/>
              </a:lnSpc>
              <a:buFont typeface="Arial" panose="020B0604020202020204" pitchFamily="34" charset="0"/>
              <a:buChar char="•"/>
            </a:pPr>
            <a:r>
              <a:rPr lang="en-GB" b="1" dirty="0">
                <a:solidFill>
                  <a:schemeClr val="accent5">
                    <a:lumMod val="50000"/>
                  </a:schemeClr>
                </a:solidFill>
              </a:rPr>
              <a:t>Leafy vegetables, green onions</a:t>
            </a:r>
            <a:endParaRPr lang="ru-RU" b="1" dirty="0">
              <a:solidFill>
                <a:schemeClr val="accent5">
                  <a:lumMod val="50000"/>
                </a:schemeClr>
              </a:solidFill>
            </a:endParaRPr>
          </a:p>
          <a:p>
            <a:endParaRPr lang="ru-RU" b="1" dirty="0"/>
          </a:p>
          <a:p>
            <a:endParaRPr lang="ru-RU" dirty="0"/>
          </a:p>
          <a:p>
            <a:endParaRPr lang="ru-RU" dirty="0"/>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Shape 758"/>
          <p:cNvSpPr/>
          <p:nvPr/>
        </p:nvSpPr>
        <p:spPr>
          <a:xfrm>
            <a:off x="4726780" y="2570"/>
            <a:ext cx="4376737" cy="3686174"/>
          </a:xfrm>
          <a:prstGeom prst="rect">
            <a:avLst/>
          </a:prstGeom>
          <a:solidFill>
            <a:schemeClr val="bg1"/>
          </a:solidFill>
          <a:ln w="12700">
            <a:miter lim="400000"/>
          </a:ln>
        </p:spPr>
        <p:txBody>
          <a:bodyPr lIns="0" tIns="0" rIns="0" bIns="0" anchor="ctr"/>
          <a:lstStyle/>
          <a:p>
            <a:pPr lvl="0">
              <a:defRPr sz="3200">
                <a:solidFill>
                  <a:srgbClr val="FFFFFF"/>
                </a:solidFill>
              </a:defRPr>
            </a:pPr>
            <a:endParaRPr/>
          </a:p>
        </p:txBody>
      </p:sp>
      <p:pic>
        <p:nvPicPr>
          <p:cNvPr id="2097173" name="Изображение 17" descr="CC_Logo_Green.eps"/>
          <p:cNvPicPr>
            <a:picLocks noChangeAspect="1"/>
          </p:cNvPicPr>
          <p:nvPr/>
        </p:nvPicPr>
        <p:blipFill>
          <a:blip r:embed="rId3" cstate="screen">
            <a:biLevel thresh="50000"/>
          </a:blip>
          <a:stretch>
            <a:fillRect/>
          </a:stretch>
        </p:blipFill>
        <p:spPr>
          <a:xfrm>
            <a:off x="8072305" y="145109"/>
            <a:ext cx="515154" cy="340666"/>
          </a:xfrm>
          <a:prstGeom prst="rect">
            <a:avLst/>
          </a:prstGeom>
          <a:noFill/>
          <a:ln>
            <a:noFill/>
          </a:ln>
        </p:spPr>
      </p:pic>
      <p:pic>
        <p:nvPicPr>
          <p:cNvPr id="2097174" name="Рисунок 1"/>
          <p:cNvPicPr>
            <a:picLocks noChangeAspect="1"/>
          </p:cNvPicPr>
          <p:nvPr/>
        </p:nvPicPr>
        <p:blipFill>
          <a:blip r:embed="rId4" cstate="screen"/>
          <a:stretch>
            <a:fillRect/>
          </a:stretch>
        </p:blipFill>
        <p:spPr>
          <a:xfrm>
            <a:off x="1" y="178087"/>
            <a:ext cx="5114924" cy="4789895"/>
          </a:xfrm>
          <a:prstGeom prst="rect">
            <a:avLst/>
          </a:prstGeom>
        </p:spPr>
      </p:pic>
      <p:sp>
        <p:nvSpPr>
          <p:cNvPr id="1048629" name="TextBox 4"/>
          <p:cNvSpPr txBox="1"/>
          <p:nvPr/>
        </p:nvSpPr>
        <p:spPr>
          <a:xfrm>
            <a:off x="5353050" y="727288"/>
            <a:ext cx="3616325" cy="3447098"/>
          </a:xfrm>
          <a:prstGeom prst="rect">
            <a:avLst/>
          </a:prstGeom>
          <a:noFill/>
        </p:spPr>
        <p:txBody>
          <a:bodyPr wrap="square" rtlCol="0">
            <a:spAutoFit/>
          </a:bodyPr>
          <a:lstStyle/>
          <a:p>
            <a:r>
              <a:rPr lang="en-US" sz="2800" b="1" dirty="0" smtClean="0">
                <a:solidFill>
                  <a:srgbClr val="C00000"/>
                </a:solidFill>
              </a:rPr>
              <a:t>Modern </a:t>
            </a:r>
            <a:r>
              <a:rPr lang="en-US" sz="2800" b="1" dirty="0">
                <a:solidFill>
                  <a:srgbClr val="C00000"/>
                </a:solidFill>
              </a:rPr>
              <a:t>food:</a:t>
            </a:r>
          </a:p>
          <a:p>
            <a:r>
              <a:rPr lang="en-US" sz="2800" b="1" dirty="0">
                <a:solidFill>
                  <a:srgbClr val="C00000"/>
                </a:solidFill>
              </a:rPr>
              <a:t>tasty, affordable,</a:t>
            </a:r>
          </a:p>
          <a:p>
            <a:r>
              <a:rPr lang="en-US" sz="2800" b="1" dirty="0">
                <a:solidFill>
                  <a:srgbClr val="C00000"/>
                </a:solidFill>
              </a:rPr>
              <a:t>but useless.</a:t>
            </a:r>
          </a:p>
          <a:p>
            <a:endParaRPr lang="en-US" dirty="0"/>
          </a:p>
          <a:p>
            <a:r>
              <a:rPr lang="en-US" sz="2000" b="1" dirty="0"/>
              <a:t>One of the main reasons for the lack of vitamin B is the availability and popularity of refined carbohydrate-rich foods.</a:t>
            </a:r>
            <a:endParaRPr lang="ru-RU" sz="2000" b="1" dirty="0"/>
          </a:p>
          <a:p>
            <a:endParaRPr lang="ru-RU" dirty="0"/>
          </a:p>
          <a:p>
            <a:endParaRPr lang="ru-RU" dirty="0"/>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Shape 759"/>
          <p:cNvSpPr>
            <a:spLocks noGrp="1"/>
          </p:cNvSpPr>
          <p:nvPr>
            <p:ph type="sldNum" sz="quarter" idx="4294967295"/>
          </p:nvPr>
        </p:nvSpPr>
        <p:spPr>
          <a:xfrm>
            <a:off x="8969375" y="4651375"/>
            <a:ext cx="174625" cy="223838"/>
          </a:xfrm>
          <a:prstGeom prst="rect">
            <a:avLst/>
          </a:prstGeom>
        </p:spPr>
        <p:txBody>
          <a:bodyPr/>
          <a:lstStyle/>
          <a:p>
            <a:pPr lvl="0">
              <a:defRPr sz="1800" spc="0"/>
            </a:pPr>
            <a:fld id="{86CB4B4D-7CA3-9044-876B-883B54F8677D}" type="slidenum">
              <a:rPr lang="ru-RU" sz="1400" spc="36" smtClean="0"/>
              <a:pPr lvl="0">
                <a:defRPr sz="1800" spc="0"/>
              </a:pPr>
              <a:t>9</a:t>
            </a:fld>
            <a:endParaRPr lang="ru-RU" sz="1400" spc="36"/>
          </a:p>
        </p:txBody>
      </p:sp>
      <p:pic>
        <p:nvPicPr>
          <p:cNvPr id="2097175" name="Изображение 17" descr="CC_Logo_Green.eps"/>
          <p:cNvPicPr>
            <a:picLocks noChangeAspect="1"/>
          </p:cNvPicPr>
          <p:nvPr/>
        </p:nvPicPr>
        <p:blipFill>
          <a:blip r:embed="rId3" cstate="screen">
            <a:biLevel thresh="50000"/>
          </a:blip>
          <a:stretch>
            <a:fillRect/>
          </a:stretch>
        </p:blipFill>
        <p:spPr>
          <a:xfrm>
            <a:off x="8072305" y="145109"/>
            <a:ext cx="515154" cy="340666"/>
          </a:xfrm>
          <a:prstGeom prst="rect">
            <a:avLst/>
          </a:prstGeom>
          <a:noFill/>
          <a:ln>
            <a:noFill/>
          </a:ln>
        </p:spPr>
      </p:pic>
      <p:sp>
        <p:nvSpPr>
          <p:cNvPr id="1048634" name="Прямоугольник 1"/>
          <p:cNvSpPr/>
          <p:nvPr/>
        </p:nvSpPr>
        <p:spPr>
          <a:xfrm>
            <a:off x="0" y="1"/>
            <a:ext cx="9144000" cy="51434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2097176" name="Рисунок 4"/>
          <p:cNvPicPr>
            <a:picLocks noChangeAspect="1"/>
          </p:cNvPicPr>
          <p:nvPr/>
        </p:nvPicPr>
        <p:blipFill>
          <a:blip r:embed="rId4" cstate="screen"/>
          <a:stretch>
            <a:fillRect/>
          </a:stretch>
        </p:blipFill>
        <p:spPr>
          <a:xfrm>
            <a:off x="3052119" y="485776"/>
            <a:ext cx="6091881" cy="4657724"/>
          </a:xfrm>
          <a:prstGeom prst="rect">
            <a:avLst/>
          </a:prstGeom>
        </p:spPr>
      </p:pic>
      <p:sp>
        <p:nvSpPr>
          <p:cNvPr id="1048635" name="TextBox 5"/>
          <p:cNvSpPr txBox="1"/>
          <p:nvPr/>
        </p:nvSpPr>
        <p:spPr>
          <a:xfrm>
            <a:off x="161925" y="123344"/>
            <a:ext cx="6848475" cy="4308872"/>
          </a:xfrm>
          <a:prstGeom prst="rect">
            <a:avLst/>
          </a:prstGeom>
          <a:noFill/>
        </p:spPr>
        <p:txBody>
          <a:bodyPr wrap="square" rtlCol="0">
            <a:spAutoFit/>
          </a:bodyPr>
          <a:lstStyle/>
          <a:p>
            <a:r>
              <a:rPr lang="en-US" sz="2400" b="1" dirty="0" smtClean="0"/>
              <a:t>There </a:t>
            </a:r>
            <a:r>
              <a:rPr lang="en-US" sz="2400" b="1" dirty="0"/>
              <a:t>are also other reasons why people may have a deficiency in B vitamins</a:t>
            </a:r>
            <a:r>
              <a:rPr lang="en-US" sz="2400" b="1" dirty="0" smtClean="0"/>
              <a:t>:</a:t>
            </a:r>
            <a:endParaRPr lang="ru-RU" sz="2400" b="1" dirty="0" smtClean="0"/>
          </a:p>
          <a:p>
            <a:pPr>
              <a:lnSpc>
                <a:spcPct val="200000"/>
              </a:lnSpc>
            </a:pPr>
            <a:r>
              <a:rPr lang="ru-RU" sz="1600" dirty="0">
                <a:solidFill>
                  <a:srgbClr val="C00000"/>
                </a:solidFill>
              </a:rPr>
              <a:t>	 </a:t>
            </a:r>
            <a:r>
              <a:rPr lang="en-US" sz="1600" b="1" dirty="0" smtClean="0">
                <a:solidFill>
                  <a:srgbClr val="C00000"/>
                </a:solidFill>
              </a:rPr>
              <a:t>B </a:t>
            </a:r>
            <a:r>
              <a:rPr lang="en-US" sz="1600" b="1" dirty="0">
                <a:solidFill>
                  <a:srgbClr val="C00000"/>
                </a:solidFill>
              </a:rPr>
              <a:t>vitamins are water-soluble and are not stored in the </a:t>
            </a:r>
            <a:r>
              <a:rPr lang="en-US" sz="1600" b="1" dirty="0" smtClean="0">
                <a:solidFill>
                  <a:srgbClr val="C00000"/>
                </a:solidFill>
              </a:rPr>
              <a:t>body </a:t>
            </a:r>
            <a:endParaRPr lang="ru-RU" sz="1600" b="1" dirty="0">
              <a:solidFill>
                <a:srgbClr val="C00000"/>
              </a:solidFill>
            </a:endParaRPr>
          </a:p>
          <a:p>
            <a:pPr>
              <a:lnSpc>
                <a:spcPct val="200000"/>
              </a:lnSpc>
            </a:pPr>
            <a:r>
              <a:rPr lang="ru-RU" sz="1600" b="1" dirty="0">
                <a:solidFill>
                  <a:srgbClr val="C00000"/>
                </a:solidFill>
              </a:rPr>
              <a:t>	 </a:t>
            </a:r>
            <a:r>
              <a:rPr lang="en-US" sz="1600" b="1" dirty="0" smtClean="0">
                <a:solidFill>
                  <a:srgbClr val="C00000"/>
                </a:solidFill>
              </a:rPr>
              <a:t>B </a:t>
            </a:r>
            <a:r>
              <a:rPr lang="en-US" sz="1600" b="1" dirty="0">
                <a:solidFill>
                  <a:srgbClr val="C00000"/>
                </a:solidFill>
              </a:rPr>
              <a:t>vitamins can be partially destroyed during cooking </a:t>
            </a:r>
            <a:r>
              <a:rPr lang="en-US" sz="1600" b="1" dirty="0" smtClean="0">
                <a:solidFill>
                  <a:srgbClr val="C00000"/>
                </a:solidFill>
              </a:rPr>
              <a:t>proces</a:t>
            </a:r>
            <a:r>
              <a:rPr lang="en-US" sz="1600" b="1" dirty="0">
                <a:solidFill>
                  <a:srgbClr val="C00000"/>
                </a:solidFill>
              </a:rPr>
              <a:t>s</a:t>
            </a:r>
            <a:r>
              <a:rPr lang="ru-RU" sz="1600" b="1" dirty="0">
                <a:solidFill>
                  <a:srgbClr val="C00000"/>
                </a:solidFill>
              </a:rPr>
              <a:t/>
            </a:r>
            <a:br>
              <a:rPr lang="ru-RU" sz="1600" b="1" dirty="0">
                <a:solidFill>
                  <a:srgbClr val="C00000"/>
                </a:solidFill>
              </a:rPr>
            </a:br>
            <a:r>
              <a:rPr lang="ru-RU" sz="1600" b="1" dirty="0">
                <a:solidFill>
                  <a:srgbClr val="C00000"/>
                </a:solidFill>
              </a:rPr>
              <a:t>	 </a:t>
            </a:r>
            <a:r>
              <a:rPr lang="en-US" sz="1600" b="1" dirty="0" smtClean="0">
                <a:solidFill>
                  <a:srgbClr val="C00000"/>
                </a:solidFill>
              </a:rPr>
              <a:t>Caffeine </a:t>
            </a:r>
            <a:r>
              <a:rPr lang="en-US" sz="1600" b="1" dirty="0">
                <a:solidFill>
                  <a:srgbClr val="C00000"/>
                </a:solidFill>
              </a:rPr>
              <a:t>consumption can have a detrimental effect on B </a:t>
            </a:r>
            <a:r>
              <a:rPr lang="en-US" sz="1600" b="1" dirty="0" smtClean="0">
                <a:solidFill>
                  <a:srgbClr val="C00000"/>
                </a:solidFill>
              </a:rPr>
              <a:t>vitamins</a:t>
            </a:r>
            <a:endParaRPr lang="ru-RU" sz="1600" b="1" dirty="0">
              <a:solidFill>
                <a:srgbClr val="C00000"/>
              </a:solidFill>
            </a:endParaRPr>
          </a:p>
          <a:p>
            <a:r>
              <a:rPr lang="ru-RU" sz="1600" b="1" dirty="0">
                <a:solidFill>
                  <a:srgbClr val="C00000"/>
                </a:solidFill>
              </a:rPr>
              <a:t>	 </a:t>
            </a:r>
            <a:endParaRPr lang="en-US" sz="1600" b="1" dirty="0" smtClean="0">
              <a:solidFill>
                <a:srgbClr val="C00000"/>
              </a:solidFill>
            </a:endParaRPr>
          </a:p>
          <a:p>
            <a:r>
              <a:rPr lang="en-US" sz="1600" b="1" dirty="0">
                <a:solidFill>
                  <a:srgbClr val="C00000"/>
                </a:solidFill>
              </a:rPr>
              <a:t> </a:t>
            </a:r>
            <a:r>
              <a:rPr lang="en-US" sz="1600" b="1" dirty="0" smtClean="0">
                <a:solidFill>
                  <a:srgbClr val="C00000"/>
                </a:solidFill>
              </a:rPr>
              <a:t>         Some </a:t>
            </a:r>
            <a:r>
              <a:rPr lang="en-US" sz="1600" b="1" dirty="0">
                <a:solidFill>
                  <a:srgbClr val="C00000"/>
                </a:solidFill>
              </a:rPr>
              <a:t>medications can increase the excretion of B vitamins from </a:t>
            </a:r>
            <a:r>
              <a:rPr lang="en-US" sz="1600" b="1" dirty="0" smtClean="0">
                <a:solidFill>
                  <a:srgbClr val="C00000"/>
                </a:solidFill>
              </a:rPr>
              <a:t>body                  </a:t>
            </a:r>
            <a:endParaRPr lang="ru-RU" sz="1600" b="1" dirty="0">
              <a:solidFill>
                <a:srgbClr val="C00000"/>
              </a:solidFill>
            </a:endParaRPr>
          </a:p>
          <a:p>
            <a:r>
              <a:rPr lang="ru-RU" sz="1600" b="1" dirty="0">
                <a:solidFill>
                  <a:srgbClr val="C00000"/>
                </a:solidFill>
              </a:rPr>
              <a:t>	</a:t>
            </a:r>
            <a:endParaRPr lang="en-US" sz="1600" b="1" dirty="0" smtClean="0">
              <a:solidFill>
                <a:srgbClr val="C00000"/>
              </a:solidFill>
            </a:endParaRPr>
          </a:p>
          <a:p>
            <a:r>
              <a:rPr lang="en-US" sz="1600" b="1" dirty="0">
                <a:solidFill>
                  <a:srgbClr val="C00000"/>
                </a:solidFill>
              </a:rPr>
              <a:t> </a:t>
            </a:r>
            <a:r>
              <a:rPr lang="en-US" sz="1600" b="1" dirty="0" smtClean="0">
                <a:solidFill>
                  <a:srgbClr val="C00000"/>
                </a:solidFill>
              </a:rPr>
              <a:t>           Increased </a:t>
            </a:r>
            <a:r>
              <a:rPr lang="en-US" sz="1600" b="1" dirty="0">
                <a:solidFill>
                  <a:srgbClr val="C00000"/>
                </a:solidFill>
              </a:rPr>
              <a:t>stress and physical exertion can lead to higher utilization </a:t>
            </a:r>
            <a:endParaRPr lang="en-US" sz="1600" b="1" dirty="0" smtClean="0">
              <a:solidFill>
                <a:srgbClr val="C00000"/>
              </a:solidFill>
            </a:endParaRPr>
          </a:p>
          <a:p>
            <a:r>
              <a:rPr lang="en-US" sz="1600" b="1" dirty="0">
                <a:solidFill>
                  <a:srgbClr val="C00000"/>
                </a:solidFill>
              </a:rPr>
              <a:t> </a:t>
            </a:r>
            <a:r>
              <a:rPr lang="en-US" sz="1600" b="1" dirty="0" smtClean="0">
                <a:solidFill>
                  <a:srgbClr val="C00000"/>
                </a:solidFill>
              </a:rPr>
              <a:t>          of </a:t>
            </a:r>
            <a:r>
              <a:rPr lang="en-US" sz="1600" b="1" dirty="0">
                <a:solidFill>
                  <a:srgbClr val="C00000"/>
                </a:solidFill>
              </a:rPr>
              <a:t>B vitamins</a:t>
            </a:r>
            <a:endParaRPr lang="ru-RU" sz="1600" b="1" dirty="0">
              <a:solidFill>
                <a:srgbClr val="C00000"/>
              </a:solidFill>
            </a:endParaRPr>
          </a:p>
          <a:p>
            <a:pPr>
              <a:lnSpc>
                <a:spcPct val="200000"/>
              </a:lnSpc>
            </a:pPr>
            <a:r>
              <a:rPr lang="ru-RU" sz="1600" b="1" dirty="0">
                <a:solidFill>
                  <a:srgbClr val="C00000"/>
                </a:solidFill>
              </a:rPr>
              <a:t>	 … </a:t>
            </a:r>
            <a:r>
              <a:rPr lang="en-US" sz="1600" b="1" dirty="0" smtClean="0">
                <a:solidFill>
                  <a:srgbClr val="C00000"/>
                </a:solidFill>
              </a:rPr>
              <a:t>Smoking </a:t>
            </a:r>
            <a:r>
              <a:rPr lang="en-US" sz="1600" b="1" dirty="0">
                <a:solidFill>
                  <a:srgbClr val="C00000"/>
                </a:solidFill>
              </a:rPr>
              <a:t>and alcohol consumption can also deplete </a:t>
            </a:r>
            <a:r>
              <a:rPr lang="en-US" sz="1600" b="1" dirty="0" smtClean="0">
                <a:solidFill>
                  <a:srgbClr val="C00000"/>
                </a:solidFill>
              </a:rPr>
              <a:t>B vitamins</a:t>
            </a:r>
            <a:endParaRPr lang="ru-RU" sz="1600" b="1" dirty="0" smtClean="0">
              <a:solidFill>
                <a:srgbClr val="C00000"/>
              </a:solidFill>
            </a:endParaRPr>
          </a:p>
          <a:p>
            <a:endParaRPr lang="ru-RU" dirty="0"/>
          </a:p>
        </p:txBody>
      </p:sp>
      <p:pic>
        <p:nvPicPr>
          <p:cNvPr id="2097177" name="Рисунок 6"/>
          <p:cNvPicPr>
            <a:picLocks noChangeAspect="1"/>
          </p:cNvPicPr>
          <p:nvPr/>
        </p:nvPicPr>
        <p:blipFill>
          <a:blip r:embed="rId5" cstate="screen"/>
          <a:stretch>
            <a:fillRect/>
          </a:stretch>
        </p:blipFill>
        <p:spPr>
          <a:xfrm>
            <a:off x="138197" y="1022427"/>
            <a:ext cx="476082" cy="476082"/>
          </a:xfrm>
          <a:prstGeom prst="rect">
            <a:avLst/>
          </a:prstGeom>
        </p:spPr>
      </p:pic>
      <p:pic>
        <p:nvPicPr>
          <p:cNvPr id="2097178" name="Рисунок 7"/>
          <p:cNvPicPr>
            <a:picLocks noChangeAspect="1"/>
          </p:cNvPicPr>
          <p:nvPr/>
        </p:nvPicPr>
        <p:blipFill>
          <a:blip r:embed="rId6" cstate="screen"/>
          <a:stretch>
            <a:fillRect/>
          </a:stretch>
        </p:blipFill>
        <p:spPr>
          <a:xfrm>
            <a:off x="94505" y="1574793"/>
            <a:ext cx="563466" cy="384182"/>
          </a:xfrm>
          <a:prstGeom prst="rect">
            <a:avLst/>
          </a:prstGeom>
        </p:spPr>
      </p:pic>
      <p:pic>
        <p:nvPicPr>
          <p:cNvPr id="2097179" name="Рисунок 8"/>
          <p:cNvPicPr>
            <a:picLocks noChangeAspect="1"/>
          </p:cNvPicPr>
          <p:nvPr/>
        </p:nvPicPr>
        <p:blipFill>
          <a:blip r:embed="rId7" cstate="screen"/>
          <a:stretch>
            <a:fillRect/>
          </a:stretch>
        </p:blipFill>
        <p:spPr>
          <a:xfrm>
            <a:off x="138197" y="1976979"/>
            <a:ext cx="441108" cy="423772"/>
          </a:xfrm>
          <a:prstGeom prst="rect">
            <a:avLst/>
          </a:prstGeom>
        </p:spPr>
      </p:pic>
      <p:pic>
        <p:nvPicPr>
          <p:cNvPr id="2097180" name="Рисунок 9"/>
          <p:cNvPicPr>
            <a:picLocks noChangeAspect="1"/>
          </p:cNvPicPr>
          <p:nvPr/>
        </p:nvPicPr>
        <p:blipFill>
          <a:blip r:embed="rId8" cstate="screen"/>
          <a:stretch>
            <a:fillRect/>
          </a:stretch>
        </p:blipFill>
        <p:spPr>
          <a:xfrm>
            <a:off x="151646" y="3492724"/>
            <a:ext cx="427659" cy="636737"/>
          </a:xfrm>
          <a:prstGeom prst="rect">
            <a:avLst/>
          </a:prstGeom>
        </p:spPr>
      </p:pic>
      <p:pic>
        <p:nvPicPr>
          <p:cNvPr id="2097181" name="Рисунок 10"/>
          <p:cNvPicPr>
            <a:picLocks noChangeAspect="1"/>
          </p:cNvPicPr>
          <p:nvPr/>
        </p:nvPicPr>
        <p:blipFill>
          <a:blip r:embed="rId9" cstate="screen"/>
          <a:stretch>
            <a:fillRect/>
          </a:stretch>
        </p:blipFill>
        <p:spPr>
          <a:xfrm>
            <a:off x="180090" y="2468264"/>
            <a:ext cx="434189" cy="385835"/>
          </a:xfrm>
          <a:prstGeom prst="rect">
            <a:avLst/>
          </a:prstGeom>
        </p:spPr>
      </p:pic>
      <p:pic>
        <p:nvPicPr>
          <p:cNvPr id="2097182" name="Рисунок 11"/>
          <p:cNvPicPr>
            <a:picLocks noChangeAspect="1"/>
          </p:cNvPicPr>
          <p:nvPr/>
        </p:nvPicPr>
        <p:blipFill>
          <a:blip r:embed="rId10" cstate="screen"/>
          <a:stretch>
            <a:fillRect/>
          </a:stretch>
        </p:blipFill>
        <p:spPr>
          <a:xfrm>
            <a:off x="47725" y="2844478"/>
            <a:ext cx="685800" cy="685800"/>
          </a:xfrm>
          <a:prstGeom prst="rect">
            <a:avLst/>
          </a:prstGeom>
        </p:spPr>
      </p:pic>
    </p:spTree>
  </p:cSld>
  <p:clrMapOvr>
    <a:masterClrMapping/>
  </p:clrMapOvr>
  <p:transition spd="slow">
    <p:push dir="u"/>
  </p:transition>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657</TotalTime>
  <Words>2510</Words>
  <Application>Microsoft Office PowerPoint</Application>
  <PresentationFormat>On-screen Show (16:9)</PresentationFormat>
  <Paragraphs>212</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Raleway</vt:lpstr>
      <vt:lpstr>Arial</vt:lpstr>
      <vt:lpstr>Symbol</vt:lpstr>
      <vt:lpstr>Calibri Light</vt:lpstr>
      <vt:lpstr>Raleway Light</vt:lpstr>
      <vt:lpstr>Calibri</vt:lpstr>
      <vt:lpstr>Roboto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Ergun Kayis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Mirije Shefiti</dc:creator>
  <cp:lastModifiedBy>Ronit Portnoi</cp:lastModifiedBy>
  <cp:revision>98</cp:revision>
  <dcterms:created xsi:type="dcterms:W3CDTF">2014-07-07T22:55:45Z</dcterms:created>
  <dcterms:modified xsi:type="dcterms:W3CDTF">2024-10-27T18:27:10Z</dcterms:modified>
</cp:coreProperties>
</file>