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963" autoAdjust="0"/>
  </p:normalViewPr>
  <p:slideViewPr>
    <p:cSldViewPr snapToGrid="0">
      <p:cViewPr varScale="1">
        <p:scale>
          <a:sx n="44" d="100"/>
          <a:sy n="44" d="100"/>
        </p:scale>
        <p:origin x="19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ru-RU" sz="4400" b="0" strike="noStrike" spc="-1">
                <a:latin typeface="Arial"/>
              </a:rPr>
              <a:t>Для перемещения страницы щёлкните мышью</a:t>
            </a:r>
          </a:p>
        </p:txBody>
      </p:sp>
      <p:sp>
        <p:nvSpPr>
          <p:cNvPr id="77"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78"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79"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80"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81"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806D10B2-6F1F-4A89-AE08-84CA04D442F2}"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420874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noRot="1" noChangeAspect="1"/>
          </p:cNvSpPr>
          <p:nvPr>
            <p:ph type="sldImg"/>
          </p:nvPr>
        </p:nvSpPr>
        <p:spPr>
          <a:xfrm>
            <a:off x="1143000" y="685800"/>
            <a:ext cx="4570413" cy="3427413"/>
          </a:xfrm>
          <a:prstGeom prst="rect">
            <a:avLst/>
          </a:prstGeom>
        </p:spPr>
      </p:sp>
      <p:sp>
        <p:nvSpPr>
          <p:cNvPr id="192"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1200" b="0" i="0" kern="1200" dirty="0" smtClean="0">
                <a:solidFill>
                  <a:schemeClr val="tx1"/>
                </a:solidFill>
                <a:effectLst/>
                <a:latin typeface="+mn-lt"/>
                <a:ea typeface="+mn-ea"/>
                <a:cs typeface="+mn-cs"/>
              </a:rPr>
              <a:t>Taurine is an amino acid that was first isolated by Tiedemann and </a:t>
            </a:r>
            <a:r>
              <a:rPr lang="en-US" sz="1200" b="0" i="0" kern="1200" dirty="0" err="1" smtClean="0">
                <a:solidFill>
                  <a:schemeClr val="tx1"/>
                </a:solidFill>
                <a:effectLst/>
                <a:latin typeface="+mn-lt"/>
                <a:ea typeface="+mn-ea"/>
                <a:cs typeface="+mn-cs"/>
              </a:rPr>
              <a:t>Gmelin</a:t>
            </a:r>
            <a:r>
              <a:rPr lang="en-US" sz="1200" b="0" i="0" kern="1200" dirty="0" smtClean="0">
                <a:solidFill>
                  <a:schemeClr val="tx1"/>
                </a:solidFill>
                <a:effectLst/>
                <a:latin typeface="+mn-lt"/>
                <a:ea typeface="+mn-ea"/>
                <a:cs typeface="+mn-cs"/>
              </a:rPr>
              <a:t> (Germany) in 1827 from the bile of oxen. It received its name from the Greek word "</a:t>
            </a:r>
            <a:r>
              <a:rPr lang="en-US" sz="1200" b="0" i="0" kern="1200" dirty="0" err="1" smtClean="0">
                <a:solidFill>
                  <a:schemeClr val="tx1"/>
                </a:solidFill>
                <a:effectLst/>
                <a:latin typeface="+mn-lt"/>
                <a:ea typeface="+mn-ea"/>
                <a:cs typeface="+mn-cs"/>
              </a:rPr>
              <a:t>taurus</a:t>
            </a:r>
            <a:r>
              <a:rPr lang="en-US" sz="1200" b="0" i="0" kern="1200" dirty="0" smtClean="0">
                <a:solidFill>
                  <a:schemeClr val="tx1"/>
                </a:solidFill>
                <a:effectLst/>
                <a:latin typeface="+mn-lt"/>
                <a:ea typeface="+mn-ea"/>
                <a:cs typeface="+mn-cs"/>
              </a:rPr>
              <a:t>," which means "bull." The discovery of taurine had no particular significance until 1970 when scientists found its indispensable role as a dietary element for cats. Without it, animals developed blindness and experienced serious heart problems.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recognition of its importance for the body lies in the fact that taurine is considered a conditionally essential amino acid, even though, unlike other amino acids, it does not participate in protein synthesis.</a:t>
            </a:r>
            <a:endParaRPr lang="en-US" sz="1200" b="0" i="0" kern="1200" dirty="0">
              <a:solidFill>
                <a:schemeClr val="tx1"/>
              </a:solidFill>
              <a:effectLst/>
              <a:latin typeface="+mn-lt"/>
              <a:ea typeface="+mn-ea"/>
              <a:cs typeface="+mn-cs"/>
            </a:endParaRPr>
          </a:p>
        </p:txBody>
      </p:sp>
      <p:sp>
        <p:nvSpPr>
          <p:cNvPr id="193"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B62DDCB-2E1B-4649-B067-1FF38EBC11B7}" type="slidenum">
              <a:rPr lang="ru-RU" sz="1200" b="0" strike="noStrike" spc="-1">
                <a:solidFill>
                  <a:srgbClr val="000000"/>
                </a:solidFill>
                <a:latin typeface="+mn-lt"/>
                <a:ea typeface="+mn-ea"/>
              </a:rPr>
              <a:t>1</a:t>
            </a:fld>
            <a:endParaRPr lang="ru-RU" sz="1200" b="0" strike="noStrike" spc="-1">
              <a:latin typeface="Arial"/>
            </a:endParaRPr>
          </a:p>
        </p:txBody>
      </p:sp>
    </p:spTree>
    <p:extLst>
      <p:ext uri="{BB962C8B-B14F-4D97-AF65-F5344CB8AC3E}">
        <p14:creationId xmlns:p14="http://schemas.microsoft.com/office/powerpoint/2010/main" val="2277033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laceHolder 1"/>
          <p:cNvSpPr>
            <a:spLocks noGrp="1" noRot="1" noChangeAspect="1"/>
          </p:cNvSpPr>
          <p:nvPr>
            <p:ph type="sldImg"/>
          </p:nvPr>
        </p:nvSpPr>
        <p:spPr>
          <a:xfrm>
            <a:off x="1143000" y="685800"/>
            <a:ext cx="4570413" cy="3427413"/>
          </a:xfrm>
          <a:prstGeom prst="rect">
            <a:avLst/>
          </a:prstGeom>
        </p:spPr>
      </p:sp>
      <p:sp>
        <p:nvSpPr>
          <p:cNvPr id="219"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200" b="0" i="0" kern="1200" dirty="0" smtClean="0">
                <a:solidFill>
                  <a:schemeClr val="tx1"/>
                </a:solidFill>
                <a:effectLst/>
                <a:latin typeface="+mn-lt"/>
                <a:ea typeface="+mn-ea"/>
                <a:cs typeface="+mn-cs"/>
              </a:rPr>
              <a:t>The recommended daily intake of taurine for humans is 400 mg. </a:t>
            </a:r>
          </a:p>
          <a:p>
            <a:pPr marL="216000" indent="-215280">
              <a:lnSpc>
                <a:spcPct val="100000"/>
              </a:lnSpc>
              <a:tabLst>
                <a:tab pos="0" algn="l"/>
              </a:tabLst>
            </a:pPr>
            <a:endParaRPr lang="en-US" sz="1200" b="0" i="0" kern="1200" dirty="0" smtClean="0">
              <a:solidFill>
                <a:schemeClr val="tx1"/>
              </a:solidFill>
              <a:effectLst/>
              <a:latin typeface="+mn-lt"/>
              <a:ea typeface="+mn-ea"/>
              <a:cs typeface="+mn-cs"/>
            </a:endParaRPr>
          </a:p>
          <a:p>
            <a:pPr marL="216000" indent="-215280">
              <a:lnSpc>
                <a:spcPct val="100000"/>
              </a:lnSpc>
              <a:tabLst>
                <a:tab pos="0" algn="l"/>
              </a:tabLst>
            </a:pPr>
            <a:r>
              <a:rPr lang="en-US" sz="1200" b="0" i="0" kern="1200" dirty="0" smtClean="0">
                <a:solidFill>
                  <a:schemeClr val="tx1"/>
                </a:solidFill>
                <a:effectLst/>
                <a:latin typeface="+mn-lt"/>
                <a:ea typeface="+mn-ea"/>
                <a:cs typeface="+mn-cs"/>
              </a:rPr>
              <a:t>Taurine is found in animal-based products and is virtually absent in plant-based foods. Among animals, it is best to consume invertebrate marine organisms (mollusks, squid, oysters, shrimp) as they contain a relatively significant amount of this substance.</a:t>
            </a:r>
            <a:endParaRPr lang="ru-RU" sz="2000" b="0" strike="noStrike" spc="-1" dirty="0">
              <a:latin typeface="Arial"/>
            </a:endParaRPr>
          </a:p>
        </p:txBody>
      </p:sp>
      <p:sp>
        <p:nvSpPr>
          <p:cNvPr id="220"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B853143-89F9-4213-8D55-969FA9A81AD2}" type="slidenum">
              <a:rPr lang="ru-RU" sz="1200" b="0" strike="noStrike" spc="-1">
                <a:solidFill>
                  <a:srgbClr val="000000"/>
                </a:solidFill>
                <a:latin typeface="+mn-lt"/>
                <a:ea typeface="+mn-ea"/>
              </a:rPr>
              <a:t>10</a:t>
            </a:fld>
            <a:endParaRPr lang="ru-RU" sz="1200" b="0" strike="noStrike" spc="-1">
              <a:latin typeface="Arial"/>
            </a:endParaRPr>
          </a:p>
        </p:txBody>
      </p:sp>
    </p:spTree>
    <p:extLst>
      <p:ext uri="{BB962C8B-B14F-4D97-AF65-F5344CB8AC3E}">
        <p14:creationId xmlns:p14="http://schemas.microsoft.com/office/powerpoint/2010/main" val="4153116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laceHolder 1"/>
          <p:cNvSpPr>
            <a:spLocks noGrp="1" noRot="1" noChangeAspect="1"/>
          </p:cNvSpPr>
          <p:nvPr>
            <p:ph type="sldImg"/>
          </p:nvPr>
        </p:nvSpPr>
        <p:spPr>
          <a:xfrm>
            <a:off x="1143000" y="685800"/>
            <a:ext cx="4570920" cy="3427920"/>
          </a:xfrm>
          <a:prstGeom prst="rect">
            <a:avLst/>
          </a:prstGeom>
        </p:spPr>
      </p:sp>
      <p:sp>
        <p:nvSpPr>
          <p:cNvPr id="222"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1200" b="0" i="0" kern="1200" dirty="0" smtClean="0">
                <a:solidFill>
                  <a:schemeClr val="tx1"/>
                </a:solidFill>
                <a:effectLst/>
                <a:latin typeface="+mn-lt"/>
                <a:ea typeface="+mn-ea"/>
                <a:cs typeface="+mn-cs"/>
              </a:rPr>
              <a:t>Coral Taurine is a product that can help replenish taurine deficiency in the body. </a:t>
            </a:r>
          </a:p>
          <a:p>
            <a:r>
              <a:rPr lang="en-US" sz="1200" b="0" i="0" kern="1200" dirty="0" smtClean="0">
                <a:solidFill>
                  <a:schemeClr val="tx1"/>
                </a:solidFill>
                <a:effectLst/>
                <a:latin typeface="+mn-lt"/>
                <a:ea typeface="+mn-ea"/>
                <a:cs typeface="+mn-cs"/>
              </a:rPr>
              <a:t>Each capsule contains 600 mg of taurine, which is 150% of the recommended daily intake. </a:t>
            </a:r>
          </a:p>
          <a:p>
            <a:r>
              <a:rPr lang="en-US" sz="1200" b="0" i="0" kern="1200" dirty="0" smtClean="0">
                <a:solidFill>
                  <a:schemeClr val="tx1"/>
                </a:solidFill>
                <a:effectLst/>
                <a:latin typeface="+mn-lt"/>
                <a:ea typeface="+mn-ea"/>
                <a:cs typeface="+mn-cs"/>
              </a:rPr>
              <a:t>Coral Taurine is consumed as a dietary supplement and is a source of taurine.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Usage instructions: </a:t>
            </a:r>
          </a:p>
          <a:p>
            <a:r>
              <a:rPr lang="en-US" sz="1200" b="0" i="0" kern="1200" dirty="0" smtClean="0">
                <a:solidFill>
                  <a:schemeClr val="tx1"/>
                </a:solidFill>
                <a:effectLst/>
                <a:latin typeface="+mn-lt"/>
                <a:ea typeface="+mn-ea"/>
                <a:cs typeface="+mn-cs"/>
              </a:rPr>
              <a:t>Take 1 capsule daily with a meal. </a:t>
            </a:r>
          </a:p>
          <a:p>
            <a:r>
              <a:rPr lang="en-US" sz="1200" b="0" i="0" kern="1200" dirty="0" smtClean="0">
                <a:solidFill>
                  <a:schemeClr val="tx1"/>
                </a:solidFill>
                <a:effectLst/>
                <a:latin typeface="+mn-lt"/>
                <a:ea typeface="+mn-ea"/>
                <a:cs typeface="+mn-cs"/>
              </a:rPr>
              <a:t>Duration of use: </a:t>
            </a:r>
          </a:p>
          <a:p>
            <a:r>
              <a:rPr lang="en-US" sz="1200" b="0" i="0" kern="1200" dirty="0" smtClean="0">
                <a:solidFill>
                  <a:schemeClr val="tx1"/>
                </a:solidFill>
                <a:effectLst/>
                <a:latin typeface="+mn-lt"/>
                <a:ea typeface="+mn-ea"/>
                <a:cs typeface="+mn-cs"/>
              </a:rPr>
              <a:t>1 month.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necessary, the course can be repeated.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Contraindications: Individual intolerance, pregnancy, breastfeeding. It is recommended to consult a doctor before use.</a:t>
            </a:r>
          </a:p>
          <a:p>
            <a:pPr marL="216000" indent="-215280">
              <a:lnSpc>
                <a:spcPct val="100000"/>
              </a:lnSpc>
              <a:tabLst>
                <a:tab pos="0" algn="l"/>
              </a:tabLst>
            </a:pPr>
            <a:r>
              <a:rPr lang="ru-RU" sz="1200" b="0" strike="noStrike" spc="-1" dirty="0" smtClean="0">
                <a:solidFill>
                  <a:srgbClr val="000000"/>
                </a:solidFill>
                <a:latin typeface="+mn-lt"/>
                <a:ea typeface="+mn-ea"/>
              </a:rPr>
              <a:t> </a:t>
            </a:r>
            <a:endParaRPr lang="ru-RU" sz="1200" b="0" strike="noStrike" spc="-1" dirty="0">
              <a:latin typeface="Arial"/>
            </a:endParaRPr>
          </a:p>
          <a:p>
            <a:pPr marL="216000" indent="-215280">
              <a:lnSpc>
                <a:spcPct val="100000"/>
              </a:lnSpc>
              <a:tabLst>
                <a:tab pos="0" algn="l"/>
              </a:tabLst>
            </a:pPr>
            <a:endParaRPr lang="ru-RU" sz="1200" b="0" strike="noStrike" spc="-1" dirty="0">
              <a:latin typeface="Arial"/>
            </a:endParaRPr>
          </a:p>
        </p:txBody>
      </p:sp>
      <p:sp>
        <p:nvSpPr>
          <p:cNvPr id="223"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32F123A-771C-4213-BF48-1FCAD4644C14}" type="slidenum">
              <a:rPr lang="ru-RU" sz="1200" b="0" strike="noStrike" spc="-1">
                <a:solidFill>
                  <a:srgbClr val="000000"/>
                </a:solidFill>
                <a:latin typeface="+mn-lt"/>
                <a:ea typeface="+mn-ea"/>
              </a:rPr>
              <a:t>12</a:t>
            </a:fld>
            <a:endParaRPr lang="ru-RU" sz="1200" b="0" strike="noStrike" spc="-1">
              <a:latin typeface="Arial"/>
            </a:endParaRPr>
          </a:p>
        </p:txBody>
      </p:sp>
    </p:spTree>
    <p:extLst>
      <p:ext uri="{BB962C8B-B14F-4D97-AF65-F5344CB8AC3E}">
        <p14:creationId xmlns:p14="http://schemas.microsoft.com/office/powerpoint/2010/main" val="380082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PlaceHolder 1"/>
          <p:cNvSpPr>
            <a:spLocks noGrp="1" noRot="1" noChangeAspect="1"/>
          </p:cNvSpPr>
          <p:nvPr>
            <p:ph type="sldImg"/>
          </p:nvPr>
        </p:nvSpPr>
        <p:spPr>
          <a:xfrm>
            <a:off x="1143000" y="685800"/>
            <a:ext cx="4570413" cy="3427413"/>
          </a:xfrm>
          <a:prstGeom prst="rect">
            <a:avLst/>
          </a:prstGeom>
        </p:spPr>
      </p:sp>
      <p:sp>
        <p:nvSpPr>
          <p:cNvPr id="225"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200" b="0" i="0" kern="1200" dirty="0" smtClean="0">
                <a:solidFill>
                  <a:schemeClr val="tx1"/>
                </a:solidFill>
                <a:effectLst/>
                <a:latin typeface="+mn-lt"/>
                <a:ea typeface="+mn-ea"/>
                <a:cs typeface="+mn-cs"/>
              </a:rPr>
              <a:t>It is recommended to consume taurine in combination with magnesium to maintain the optimal condition of the heart and blood vessels. Additionally, the use of taurine and magnesium in the required amounts significantly reduces the risk of depressive conditions.</a:t>
            </a:r>
            <a:endParaRPr lang="ru-RU" sz="2000" b="0" strike="noStrike" spc="-1" dirty="0">
              <a:latin typeface="Arial"/>
            </a:endParaRPr>
          </a:p>
        </p:txBody>
      </p:sp>
      <p:sp>
        <p:nvSpPr>
          <p:cNvPr id="226"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7E686CD-5FDC-4C10-BA8F-194859D39999}" type="slidenum">
              <a:rPr lang="ru-RU" sz="1200" b="0" strike="noStrike" spc="-1">
                <a:solidFill>
                  <a:srgbClr val="000000"/>
                </a:solidFill>
                <a:latin typeface="+mn-lt"/>
                <a:ea typeface="+mn-ea"/>
              </a:rPr>
              <a:t>13</a:t>
            </a:fld>
            <a:endParaRPr lang="ru-RU" sz="1200" b="0" strike="noStrike" spc="-1">
              <a:latin typeface="Arial"/>
            </a:endParaRPr>
          </a:p>
        </p:txBody>
      </p:sp>
    </p:spTree>
    <p:extLst>
      <p:ext uri="{BB962C8B-B14F-4D97-AF65-F5344CB8AC3E}">
        <p14:creationId xmlns:p14="http://schemas.microsoft.com/office/powerpoint/2010/main" val="356819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noRot="1" noChangeAspect="1"/>
          </p:cNvSpPr>
          <p:nvPr>
            <p:ph type="sldImg"/>
          </p:nvPr>
        </p:nvSpPr>
        <p:spPr>
          <a:xfrm>
            <a:off x="1143000" y="685800"/>
            <a:ext cx="4570413" cy="3427413"/>
          </a:xfrm>
          <a:prstGeom prst="rect">
            <a:avLst/>
          </a:prstGeom>
        </p:spPr>
      </p:sp>
      <p:sp>
        <p:nvSpPr>
          <p:cNvPr id="228"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1200" b="0" i="0" kern="1200" dirty="0" smtClean="0">
                <a:solidFill>
                  <a:schemeClr val="tx1"/>
                </a:solidFill>
                <a:effectLst/>
                <a:latin typeface="+mn-lt"/>
                <a:ea typeface="+mn-ea"/>
                <a:cs typeface="+mn-cs"/>
              </a:rPr>
              <a:t>In preventive doses, taurine is entirely safe, and its therapeutic doses can be significantly higher, up to 3 grams per day. Correcting taurine deficiency in the body is also necessary because it cannot be replaced by another substance, as taurine is involved in many vital physiological and biochemical processes within the cell.</a:t>
            </a:r>
          </a:p>
          <a:p>
            <a:r>
              <a:rPr lang="en-US" sz="1200" b="0" i="0" kern="1200" dirty="0" smtClean="0">
                <a:solidFill>
                  <a:schemeClr val="tx1"/>
                </a:solidFill>
                <a:effectLst/>
                <a:latin typeface="+mn-lt"/>
                <a:ea typeface="+mn-ea"/>
                <a:cs typeface="+mn-cs"/>
              </a:rPr>
              <a:t>Taurine is needed by:</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Vegetarians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Athletes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Elderly individuals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People with heart conditions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Those who spend extended hours at the computer or reading</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Individuals who smoke and consume a lot of coffee or other stimulating drinks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Taurine is beneficial for everyone!</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ru-RU" sz="2000" b="0" strike="noStrike" spc="-1" dirty="0">
              <a:latin typeface="Arial"/>
            </a:endParaRPr>
          </a:p>
        </p:txBody>
      </p:sp>
      <p:sp>
        <p:nvSpPr>
          <p:cNvPr id="229"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E3F2460-0727-48FA-B999-C487FA2EC760}" type="slidenum">
              <a:rPr lang="ru-RU" sz="1200" b="0" strike="noStrike" spc="-1">
                <a:solidFill>
                  <a:srgbClr val="000000"/>
                </a:solidFill>
                <a:latin typeface="+mn-lt"/>
                <a:ea typeface="+mn-ea"/>
              </a:rPr>
              <a:t>14</a:t>
            </a:fld>
            <a:endParaRPr lang="ru-RU" sz="1200" b="0" strike="noStrike" spc="-1">
              <a:latin typeface="Arial"/>
            </a:endParaRPr>
          </a:p>
        </p:txBody>
      </p:sp>
    </p:spTree>
    <p:extLst>
      <p:ext uri="{BB962C8B-B14F-4D97-AF65-F5344CB8AC3E}">
        <p14:creationId xmlns:p14="http://schemas.microsoft.com/office/powerpoint/2010/main" val="240747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noRot="1" noChangeAspect="1"/>
          </p:cNvSpPr>
          <p:nvPr>
            <p:ph type="sldImg"/>
          </p:nvPr>
        </p:nvSpPr>
        <p:spPr>
          <a:xfrm>
            <a:off x="1143000" y="685800"/>
            <a:ext cx="4570920" cy="3427920"/>
          </a:xfrm>
          <a:prstGeom prst="rect">
            <a:avLst/>
          </a:prstGeom>
        </p:spPr>
      </p:sp>
      <p:sp>
        <p:nvSpPr>
          <p:cNvPr id="231"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GB" sz="1200" b="0" i="0" kern="1200" dirty="0" smtClean="0">
                <a:solidFill>
                  <a:schemeClr val="tx1"/>
                </a:solidFill>
                <a:effectLst/>
                <a:latin typeface="+mn-lt"/>
                <a:ea typeface="+mn-ea"/>
                <a:cs typeface="+mn-cs"/>
              </a:rPr>
              <a:t>Coral Taurine </a:t>
            </a:r>
          </a:p>
          <a:p>
            <a:pPr marL="216000" indent="-215280">
              <a:lnSpc>
                <a:spcPct val="100000"/>
              </a:lnSpc>
              <a:tabLst>
                <a:tab pos="0" algn="l"/>
              </a:tabLst>
            </a:pPr>
            <a:r>
              <a:rPr lang="en-GB" sz="1200" b="0" i="0" kern="1200" dirty="0" smtClean="0">
                <a:solidFill>
                  <a:schemeClr val="tx1"/>
                </a:solidFill>
                <a:effectLst/>
                <a:latin typeface="+mn-lt"/>
                <a:ea typeface="+mn-ea"/>
                <a:cs typeface="+mn-cs"/>
              </a:rPr>
              <a:t>Code 2101 </a:t>
            </a:r>
          </a:p>
          <a:p>
            <a:pPr marL="216000" indent="-215280">
              <a:lnSpc>
                <a:spcPct val="100000"/>
              </a:lnSpc>
              <a:tabLst>
                <a:tab pos="0" algn="l"/>
              </a:tabLst>
            </a:pPr>
            <a:r>
              <a:rPr lang="en-GB" sz="1200" b="0" i="0" kern="1200" dirty="0" smtClean="0">
                <a:solidFill>
                  <a:schemeClr val="tx1"/>
                </a:solidFill>
                <a:effectLst/>
                <a:latin typeface="+mn-lt"/>
                <a:ea typeface="+mn-ea"/>
                <a:cs typeface="+mn-cs"/>
              </a:rPr>
              <a:t>Dosage form: 60 capsules. </a:t>
            </a:r>
          </a:p>
          <a:p>
            <a:pPr marL="216000" indent="-215280">
              <a:lnSpc>
                <a:spcPct val="100000"/>
              </a:lnSpc>
              <a:tabLst>
                <a:tab pos="0" algn="l"/>
              </a:tabLst>
            </a:pPr>
            <a:r>
              <a:rPr lang="en-GB" sz="1200" b="0" i="0" kern="1200" dirty="0" smtClean="0">
                <a:solidFill>
                  <a:schemeClr val="tx1"/>
                </a:solidFill>
                <a:effectLst/>
                <a:latin typeface="+mn-lt"/>
                <a:ea typeface="+mn-ea"/>
                <a:cs typeface="+mn-cs"/>
              </a:rPr>
              <a:t>Composition: taurine 600 mg </a:t>
            </a:r>
          </a:p>
          <a:p>
            <a:pPr marL="216000" indent="-215280">
              <a:lnSpc>
                <a:spcPct val="100000"/>
              </a:lnSpc>
              <a:tabLst>
                <a:tab pos="0" algn="l"/>
              </a:tabLst>
            </a:pPr>
            <a:r>
              <a:rPr lang="en-GB" sz="1200" b="0" i="0" kern="1200" dirty="0" smtClean="0">
                <a:solidFill>
                  <a:schemeClr val="tx1"/>
                </a:solidFill>
                <a:effectLst/>
                <a:latin typeface="+mn-lt"/>
                <a:ea typeface="+mn-ea"/>
                <a:cs typeface="+mn-cs"/>
              </a:rPr>
              <a:t>Auxiliary components: microcrystalline cellulose, magnesium stearate, capsule (</a:t>
            </a:r>
            <a:r>
              <a:rPr lang="en-GB" sz="1200" b="0" i="0" kern="1200" dirty="0" err="1" smtClean="0">
                <a:solidFill>
                  <a:schemeClr val="tx1"/>
                </a:solidFill>
                <a:effectLst/>
                <a:latin typeface="+mn-lt"/>
                <a:ea typeface="+mn-ea"/>
                <a:cs typeface="+mn-cs"/>
              </a:rPr>
              <a:t>gelatin</a:t>
            </a:r>
            <a:r>
              <a:rPr lang="en-GB" sz="1200" b="0" i="0" kern="1200" dirty="0" smtClean="0">
                <a:solidFill>
                  <a:schemeClr val="tx1"/>
                </a:solidFill>
                <a:effectLst/>
                <a:latin typeface="+mn-lt"/>
                <a:ea typeface="+mn-ea"/>
                <a:cs typeface="+mn-cs"/>
              </a:rPr>
              <a:t>, water).</a:t>
            </a:r>
            <a:endParaRPr lang="ru-RU" sz="2000" b="0" strike="noStrike" spc="-1" dirty="0">
              <a:latin typeface="Arial"/>
            </a:endParaRPr>
          </a:p>
        </p:txBody>
      </p:sp>
      <p:sp>
        <p:nvSpPr>
          <p:cNvPr id="232"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6240C68-2D4E-4947-BE8F-C98D1B2BF662}" type="slidenum">
              <a:rPr lang="ru-RU" sz="1200" b="0" strike="noStrike" spc="-1">
                <a:solidFill>
                  <a:srgbClr val="000000"/>
                </a:solidFill>
                <a:latin typeface="+mn-lt"/>
                <a:ea typeface="+mn-ea"/>
              </a:rPr>
              <a:t>15</a:t>
            </a:fld>
            <a:endParaRPr lang="ru-RU" sz="1200" b="0" strike="noStrike" spc="-1">
              <a:latin typeface="Arial"/>
            </a:endParaRPr>
          </a:p>
        </p:txBody>
      </p:sp>
    </p:spTree>
    <p:extLst>
      <p:ext uri="{BB962C8B-B14F-4D97-AF65-F5344CB8AC3E}">
        <p14:creationId xmlns:p14="http://schemas.microsoft.com/office/powerpoint/2010/main" val="77699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laceHolder 1"/>
          <p:cNvSpPr>
            <a:spLocks noGrp="1" noRot="1" noChangeAspect="1"/>
          </p:cNvSpPr>
          <p:nvPr>
            <p:ph type="sldImg"/>
          </p:nvPr>
        </p:nvSpPr>
        <p:spPr>
          <a:xfrm>
            <a:off x="1143000" y="685800"/>
            <a:ext cx="4570413" cy="3427413"/>
          </a:xfrm>
          <a:prstGeom prst="rect">
            <a:avLst/>
          </a:prstGeom>
        </p:spPr>
      </p:sp>
      <p:sp>
        <p:nvSpPr>
          <p:cNvPr id="195" name="PlaceHolder 2"/>
          <p:cNvSpPr>
            <a:spLocks noGrp="1"/>
          </p:cNvSpPr>
          <p:nvPr>
            <p:ph type="body"/>
          </p:nvPr>
        </p:nvSpPr>
        <p:spPr>
          <a:xfrm>
            <a:off x="685800" y="4343400"/>
            <a:ext cx="5485320" cy="4113720"/>
          </a:xfrm>
          <a:prstGeom prst="rect">
            <a:avLst/>
          </a:prstGeom>
        </p:spPr>
        <p:txBody>
          <a:bodyPr lIns="0" tIns="0" rIns="0" bIns="0">
            <a:noAutofit/>
          </a:bodyPr>
          <a:lstStyle/>
          <a:p>
            <a:endParaRPr lang="ru-RU" sz="2000" b="0" strike="noStrike" spc="-1">
              <a:latin typeface="Arial"/>
            </a:endParaRPr>
          </a:p>
        </p:txBody>
      </p:sp>
      <p:sp>
        <p:nvSpPr>
          <p:cNvPr id="196"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ABA7A6E-44C9-495B-A65F-5D94C4D4DA55}" type="slidenum">
              <a:rPr lang="ru-RU" sz="1200" b="0" strike="noStrike" spc="-1">
                <a:solidFill>
                  <a:srgbClr val="000000"/>
                </a:solidFill>
                <a:latin typeface="+mn-lt"/>
                <a:ea typeface="+mn-ea"/>
              </a:rPr>
              <a:t>2</a:t>
            </a:fld>
            <a:endParaRPr lang="ru-RU" sz="1200" b="0" strike="noStrike" spc="-1">
              <a:latin typeface="Arial"/>
            </a:endParaRPr>
          </a:p>
        </p:txBody>
      </p:sp>
    </p:spTree>
    <p:extLst>
      <p:ext uri="{BB962C8B-B14F-4D97-AF65-F5344CB8AC3E}">
        <p14:creationId xmlns:p14="http://schemas.microsoft.com/office/powerpoint/2010/main" val="329894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noRot="1" noChangeAspect="1"/>
          </p:cNvSpPr>
          <p:nvPr>
            <p:ph type="sldImg"/>
          </p:nvPr>
        </p:nvSpPr>
        <p:spPr>
          <a:xfrm>
            <a:off x="1143000" y="685800"/>
            <a:ext cx="4570413" cy="3427413"/>
          </a:xfrm>
          <a:prstGeom prst="rect">
            <a:avLst/>
          </a:prstGeom>
        </p:spPr>
      </p:sp>
      <p:sp>
        <p:nvSpPr>
          <p:cNvPr id="198"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2000" b="0" i="0" kern="1200" dirty="0" smtClean="0">
                <a:solidFill>
                  <a:schemeClr val="tx1"/>
                </a:solidFill>
                <a:effectLst/>
                <a:latin typeface="+mn-lt"/>
                <a:ea typeface="+mn-ea"/>
                <a:cs typeface="+mn-cs"/>
              </a:rPr>
              <a:t>Taurine is a conditionally essential amino acid with high biological activity, crucial for the normal functioning of the body.</a:t>
            </a:r>
          </a:p>
          <a:p>
            <a:endParaRPr lang="en-US" sz="20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2000" b="0" i="0" kern="1200" dirty="0" smtClean="0">
                <a:solidFill>
                  <a:schemeClr val="tx1"/>
                </a:solidFill>
                <a:effectLst/>
                <a:latin typeface="+mn-lt"/>
                <a:ea typeface="+mn-ea"/>
                <a:cs typeface="+mn-cs"/>
              </a:rPr>
              <a:t>Taurine is a </a:t>
            </a:r>
            <a:r>
              <a:rPr lang="en-US" sz="2000" b="0" i="0" kern="1200" dirty="0" err="1" smtClean="0">
                <a:solidFill>
                  <a:schemeClr val="tx1"/>
                </a:solidFill>
                <a:effectLst/>
                <a:latin typeface="+mn-lt"/>
                <a:ea typeface="+mn-ea"/>
                <a:cs typeface="+mn-cs"/>
              </a:rPr>
              <a:t>cytoprotector</a:t>
            </a:r>
            <a:r>
              <a:rPr lang="en-US" sz="2000" b="0" i="0" kern="1200" dirty="0" smtClean="0">
                <a:solidFill>
                  <a:schemeClr val="tx1"/>
                </a:solidFill>
                <a:effectLst/>
                <a:latin typeface="+mn-lt"/>
                <a:ea typeface="+mn-ea"/>
                <a:cs typeface="+mn-cs"/>
              </a:rPr>
              <a:t>, which literally means "cell protector." This is its most important and primary function.</a:t>
            </a:r>
          </a:p>
          <a:p>
            <a:endParaRPr lang="en-US" sz="2000" b="0" i="0" kern="1200" dirty="0" smtClean="0">
              <a:solidFill>
                <a:schemeClr val="tx1"/>
              </a:solidFill>
              <a:effectLst/>
              <a:latin typeface="+mn-lt"/>
              <a:ea typeface="+mn-ea"/>
              <a:cs typeface="+mn-cs"/>
            </a:endParaRPr>
          </a:p>
          <a:p>
            <a:r>
              <a:rPr lang="en-US" sz="2000" b="0" i="0" kern="1200" dirty="0" smtClean="0">
                <a:solidFill>
                  <a:schemeClr val="tx1"/>
                </a:solidFill>
                <a:effectLst/>
                <a:latin typeface="+mn-lt"/>
                <a:ea typeface="+mn-ea"/>
                <a:cs typeface="+mn-cs"/>
              </a:rPr>
              <a:t>It manages the operation of cellular membranes and safeguards and stabilizes them by regulating the transport of nutrients and electrolytes across the membranes. For example, in the heart, it plays a significant role in the movement of calcium ions through the membranes: depending on the needs, it can increase or decrease calcium levels, retain potassium and magnesium inside the cell, and sodium outside.</a:t>
            </a:r>
          </a:p>
          <a:p>
            <a:endParaRPr lang="en-US" sz="20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2000" b="0" i="0" kern="1200" dirty="0" smtClean="0">
                <a:solidFill>
                  <a:schemeClr val="tx1"/>
                </a:solidFill>
                <a:effectLst/>
                <a:latin typeface="+mn-lt"/>
                <a:ea typeface="+mn-ea"/>
                <a:cs typeface="+mn-cs"/>
              </a:rPr>
              <a:t>Taurine plays a critical role in regulating the conduction or inhibition of nerve impulses in the central nervous system (neurotransmitter or neuromodulator). </a:t>
            </a:r>
          </a:p>
          <a:p>
            <a:pPr marL="171450" indent="-171450">
              <a:buFont typeface="Arial" panose="020B0604020202020204" pitchFamily="34" charset="0"/>
              <a:buChar char="•"/>
            </a:pPr>
            <a:r>
              <a:rPr lang="en-US" sz="2000" b="0" i="0" kern="1200" dirty="0" smtClean="0">
                <a:solidFill>
                  <a:schemeClr val="tx1"/>
                </a:solidFill>
                <a:effectLst/>
                <a:latin typeface="+mn-lt"/>
                <a:ea typeface="+mn-ea"/>
                <a:cs typeface="+mn-cs"/>
              </a:rPr>
              <a:t>Taurine is a component of the primary bile component, </a:t>
            </a:r>
            <a:r>
              <a:rPr lang="en-US" sz="2000" b="0" i="0" kern="1200" dirty="0" err="1" smtClean="0">
                <a:solidFill>
                  <a:schemeClr val="tx1"/>
                </a:solidFill>
                <a:effectLst/>
                <a:latin typeface="+mn-lt"/>
                <a:ea typeface="+mn-ea"/>
                <a:cs typeface="+mn-cs"/>
              </a:rPr>
              <a:t>tauroursodeoxycholic</a:t>
            </a:r>
            <a:r>
              <a:rPr lang="en-US" sz="2000" b="0" i="0" kern="1200" dirty="0" smtClean="0">
                <a:solidFill>
                  <a:schemeClr val="tx1"/>
                </a:solidFill>
                <a:effectLst/>
                <a:latin typeface="+mn-lt"/>
                <a:ea typeface="+mn-ea"/>
                <a:cs typeface="+mn-cs"/>
              </a:rPr>
              <a:t> acid. </a:t>
            </a:r>
          </a:p>
          <a:p>
            <a:pPr marL="171450" indent="-171450">
              <a:buFont typeface="Arial" panose="020B0604020202020204" pitchFamily="34" charset="0"/>
              <a:buChar char="•"/>
            </a:pPr>
            <a:r>
              <a:rPr lang="en-US" sz="2000" b="0" i="0" kern="1200" dirty="0" smtClean="0">
                <a:solidFill>
                  <a:schemeClr val="tx1"/>
                </a:solidFill>
                <a:effectLst/>
                <a:latin typeface="+mn-lt"/>
                <a:ea typeface="+mn-ea"/>
                <a:cs typeface="+mn-cs"/>
              </a:rPr>
              <a:t>Taurine also possesses antioxidant properties.</a:t>
            </a:r>
            <a:r>
              <a:rPr dirty="0"/>
              <a:t/>
            </a:r>
            <a:br>
              <a:rPr dirty="0"/>
            </a:br>
            <a:r>
              <a:rPr lang="uk-UA" sz="2000" b="0" strike="noStrike" spc="-1" dirty="0">
                <a:solidFill>
                  <a:srgbClr val="000000"/>
                </a:solidFill>
                <a:latin typeface="Söhne"/>
              </a:rPr>
              <a:t> </a:t>
            </a:r>
            <a:endParaRPr lang="ru-RU" sz="2000" b="0" strike="noStrike" spc="-1" dirty="0">
              <a:latin typeface="Arial"/>
            </a:endParaRPr>
          </a:p>
        </p:txBody>
      </p:sp>
      <p:sp>
        <p:nvSpPr>
          <p:cNvPr id="199"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17F8028-3260-4236-A733-8E1584939768}" type="slidenum">
              <a:rPr lang="ru-RU" sz="1200" b="0" strike="noStrike" spc="-1">
                <a:solidFill>
                  <a:srgbClr val="000000"/>
                </a:solidFill>
                <a:latin typeface="+mn-lt"/>
                <a:ea typeface="+mn-ea"/>
              </a:rPr>
              <a:t>3</a:t>
            </a:fld>
            <a:endParaRPr lang="ru-RU" sz="1200" b="0" strike="noStrike" spc="-1">
              <a:latin typeface="Arial"/>
            </a:endParaRPr>
          </a:p>
        </p:txBody>
      </p:sp>
    </p:spTree>
    <p:extLst>
      <p:ext uri="{BB962C8B-B14F-4D97-AF65-F5344CB8AC3E}">
        <p14:creationId xmlns:p14="http://schemas.microsoft.com/office/powerpoint/2010/main" val="11128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noRot="1" noChangeAspect="1"/>
          </p:cNvSpPr>
          <p:nvPr>
            <p:ph type="sldImg"/>
          </p:nvPr>
        </p:nvSpPr>
        <p:spPr>
          <a:xfrm>
            <a:off x="1143000" y="685800"/>
            <a:ext cx="4570413" cy="3427413"/>
          </a:xfrm>
          <a:prstGeom prst="rect">
            <a:avLst/>
          </a:prstGeom>
        </p:spPr>
      </p:sp>
      <p:sp>
        <p:nvSpPr>
          <p:cNvPr id="201" name="PlaceHolder 2"/>
          <p:cNvSpPr>
            <a:spLocks noGrp="1"/>
          </p:cNvSpPr>
          <p:nvPr>
            <p:ph type="body"/>
          </p:nvPr>
        </p:nvSpPr>
        <p:spPr>
          <a:xfrm>
            <a:off x="685800" y="4343400"/>
            <a:ext cx="5485320" cy="4113720"/>
          </a:xfrm>
          <a:prstGeom prst="rect">
            <a:avLst/>
          </a:prstGeom>
        </p:spPr>
        <p:txBody>
          <a:bodyPr lIns="0" tIns="0" rIns="0" bIns="0">
            <a:noAutofit/>
          </a:bodyPr>
          <a:lstStyle/>
          <a:p>
            <a:pPr marL="216000" indent="-215280">
              <a:lnSpc>
                <a:spcPct val="100000"/>
              </a:lnSpc>
              <a:tabLst>
                <a:tab pos="0" algn="l"/>
              </a:tabLst>
            </a:pPr>
            <a:r>
              <a:rPr lang="en-US" sz="1200" b="0" i="0" kern="1200" dirty="0" smtClean="0">
                <a:solidFill>
                  <a:schemeClr val="tx1"/>
                </a:solidFill>
                <a:effectLst/>
                <a:latin typeface="+mn-lt"/>
                <a:ea typeface="+mn-ea"/>
                <a:cs typeface="+mn-cs"/>
              </a:rPr>
              <a:t>Taurine is present in virtually all vital organs and tissues from conception to deep old age. In developing brain tissue, it is found in very high concentrations. Children's brains contain four times as much taurine as adults. Taurine is the primary amino acid present in the retina of the eye (40-50%). In the cardiac muscle, it also accounts for over 50% of taurine. Taurine is a component of the primary constituents of bile. It is abundant in lymphocytes, leukocytes, and platelets - white blood cells that perform protective functions in the body.</a:t>
            </a:r>
            <a:endParaRPr lang="ru-RU" sz="2000" b="0" strike="noStrike" spc="-1" dirty="0">
              <a:latin typeface="Arial"/>
            </a:endParaRPr>
          </a:p>
        </p:txBody>
      </p:sp>
      <p:sp>
        <p:nvSpPr>
          <p:cNvPr id="202"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DF6FB39-966A-4BD3-A39C-4E276DBB4769}" type="slidenum">
              <a:rPr lang="ru-RU" sz="1200" b="0" strike="noStrike" spc="-1">
                <a:solidFill>
                  <a:srgbClr val="000000"/>
                </a:solidFill>
                <a:latin typeface="+mn-lt"/>
                <a:ea typeface="+mn-ea"/>
              </a:rPr>
              <a:t>4</a:t>
            </a:fld>
            <a:endParaRPr lang="ru-RU" sz="1200" b="0" strike="noStrike" spc="-1">
              <a:latin typeface="Arial"/>
            </a:endParaRPr>
          </a:p>
        </p:txBody>
      </p:sp>
    </p:spTree>
    <p:extLst>
      <p:ext uri="{BB962C8B-B14F-4D97-AF65-F5344CB8AC3E}">
        <p14:creationId xmlns:p14="http://schemas.microsoft.com/office/powerpoint/2010/main" val="99408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laceHolder 1"/>
          <p:cNvSpPr>
            <a:spLocks noGrp="1" noRot="1" noChangeAspect="1"/>
          </p:cNvSpPr>
          <p:nvPr>
            <p:ph type="sldImg"/>
          </p:nvPr>
        </p:nvSpPr>
        <p:spPr>
          <a:xfrm>
            <a:off x="1143000" y="685800"/>
            <a:ext cx="4570413" cy="3427413"/>
          </a:xfrm>
          <a:prstGeom prst="rect">
            <a:avLst/>
          </a:prstGeom>
        </p:spPr>
      </p:sp>
      <p:sp>
        <p:nvSpPr>
          <p:cNvPr id="204" name="PlaceHolder 2"/>
          <p:cNvSpPr>
            <a:spLocks noGrp="1"/>
          </p:cNvSpPr>
          <p:nvPr>
            <p:ph type="body"/>
          </p:nvPr>
        </p:nvSpPr>
        <p:spPr>
          <a:xfrm>
            <a:off x="685800" y="4343400"/>
            <a:ext cx="5485320" cy="4113720"/>
          </a:xfrm>
          <a:prstGeom prst="rect">
            <a:avLst/>
          </a:prstGeom>
        </p:spPr>
        <p:txBody>
          <a:bodyPr lIns="0" tIns="0" rIns="0" bIns="0">
            <a:noAutofit/>
          </a:bodyPr>
          <a:lstStyle/>
          <a:p>
            <a:pPr marL="0" indent="0">
              <a:buFont typeface="Arial" panose="020B0604020202020204" pitchFamily="34" charset="0"/>
              <a:buNone/>
            </a:pPr>
            <a:r>
              <a:rPr lang="en-US" sz="1200" b="0" i="0" kern="1200" dirty="0" smtClean="0">
                <a:solidFill>
                  <a:schemeClr val="tx1"/>
                </a:solidFill>
                <a:effectLst/>
                <a:latin typeface="+mn-lt"/>
                <a:ea typeface="+mn-ea"/>
                <a:cs typeface="+mn-cs"/>
              </a:rPr>
              <a:t>Several more facts about Taurine</a:t>
            </a:r>
            <a:r>
              <a:rPr lang="ru-RU" sz="1200" b="0" i="0" kern="1200" dirty="0" smtClean="0">
                <a:solidFill>
                  <a:schemeClr val="tx1"/>
                </a:solidFill>
                <a:effectLst/>
                <a:latin typeface="+mn-lt"/>
                <a:ea typeface="+mn-ea"/>
                <a:cs typeface="+mn-cs"/>
              </a:rPr>
              <a:t>: </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Improves brain function, enhances attention, and boosts memory.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Protects the eyes.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Strengthens bones and the circulatory system.</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Enhances vitamin absorption.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Prevents the development of diabetes.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Breaks down fat cells.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Strengthens the immune system.</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Removes excess fluid from the body.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Positively impacts a person's psychological health.</a:t>
            </a:r>
          </a:p>
          <a:p>
            <a:pPr>
              <a:lnSpc>
                <a:spcPct val="100000"/>
              </a:lnSpc>
              <a:tabLst>
                <a:tab pos="0" algn="l"/>
              </a:tabLst>
            </a:pPr>
            <a:endParaRPr lang="ru-RU" sz="2000" b="0" strike="noStrike" spc="-1" dirty="0">
              <a:latin typeface="Arial"/>
            </a:endParaRPr>
          </a:p>
        </p:txBody>
      </p:sp>
      <p:sp>
        <p:nvSpPr>
          <p:cNvPr id="205"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5C3B3D8-978D-4E82-9DA8-E667F2FD71E9}" type="slidenum">
              <a:rPr lang="ru-RU" sz="1200" b="0" strike="noStrike" spc="-1">
                <a:solidFill>
                  <a:srgbClr val="000000"/>
                </a:solidFill>
                <a:latin typeface="+mn-lt"/>
                <a:ea typeface="+mn-ea"/>
              </a:rPr>
              <a:t>5</a:t>
            </a:fld>
            <a:endParaRPr lang="ru-RU" sz="1200" b="0" strike="noStrike" spc="-1">
              <a:latin typeface="Arial"/>
            </a:endParaRPr>
          </a:p>
        </p:txBody>
      </p:sp>
    </p:spTree>
    <p:extLst>
      <p:ext uri="{BB962C8B-B14F-4D97-AF65-F5344CB8AC3E}">
        <p14:creationId xmlns:p14="http://schemas.microsoft.com/office/powerpoint/2010/main" val="2865311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noRot="1" noChangeAspect="1"/>
          </p:cNvSpPr>
          <p:nvPr>
            <p:ph type="sldImg"/>
          </p:nvPr>
        </p:nvSpPr>
        <p:spPr>
          <a:xfrm>
            <a:off x="1143000" y="685800"/>
            <a:ext cx="4570413" cy="3427413"/>
          </a:xfrm>
          <a:prstGeom prst="rect">
            <a:avLst/>
          </a:prstGeom>
        </p:spPr>
      </p:sp>
      <p:sp>
        <p:nvSpPr>
          <p:cNvPr id="207"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1200" b="0" i="0" kern="1200" dirty="0" smtClean="0">
                <a:solidFill>
                  <a:schemeClr val="tx1"/>
                </a:solidFill>
                <a:effectLst/>
                <a:latin typeface="+mn-lt"/>
                <a:ea typeface="+mn-ea"/>
                <a:cs typeface="+mn-cs"/>
              </a:rPr>
              <a:t>In the body, Taurine can be synthesized from methionine and cysteine with the involvement of vitamin B6, but there are situations where there is excessive excretion of taurine from the body:</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During periods of stress.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After exposure to radiation and chemotherapy.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Following surgical procedures.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During ischemic conditions and arrhythmias.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cases of intestinal diseases.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With alcohol and nicotine abuse.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diabetes.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During hormonal replacement therapy with estrogens.</a:t>
            </a:r>
          </a:p>
          <a:p>
            <a:pPr marL="216000" indent="-215280">
              <a:lnSpc>
                <a:spcPct val="100000"/>
              </a:lnSpc>
              <a:tabLst>
                <a:tab pos="0" algn="l"/>
              </a:tabLst>
            </a:pPr>
            <a:endParaRPr lang="ru-RU" sz="2000" b="0" strike="noStrike" spc="-1" dirty="0">
              <a:latin typeface="Arial"/>
            </a:endParaRPr>
          </a:p>
        </p:txBody>
      </p:sp>
      <p:sp>
        <p:nvSpPr>
          <p:cNvPr id="208"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759357C-8118-4602-B77A-B9521F8AEBE0}" type="slidenum">
              <a:rPr lang="ru-RU" sz="1200" b="0" strike="noStrike" spc="-1">
                <a:solidFill>
                  <a:srgbClr val="000000"/>
                </a:solidFill>
                <a:latin typeface="+mn-lt"/>
                <a:ea typeface="+mn-ea"/>
              </a:rPr>
              <a:t>6</a:t>
            </a:fld>
            <a:endParaRPr lang="ru-RU" sz="1200" b="0" strike="noStrike" spc="-1">
              <a:latin typeface="Arial"/>
            </a:endParaRPr>
          </a:p>
        </p:txBody>
      </p:sp>
    </p:spTree>
    <p:extLst>
      <p:ext uri="{BB962C8B-B14F-4D97-AF65-F5344CB8AC3E}">
        <p14:creationId xmlns:p14="http://schemas.microsoft.com/office/powerpoint/2010/main" val="392372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1143000" y="685800"/>
            <a:ext cx="4570413" cy="3427413"/>
          </a:xfrm>
          <a:prstGeom prst="rect">
            <a:avLst/>
          </a:prstGeom>
        </p:spPr>
      </p:sp>
      <p:sp>
        <p:nvSpPr>
          <p:cNvPr id="210"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1200" b="0" i="0" kern="1200" dirty="0" smtClean="0">
                <a:solidFill>
                  <a:schemeClr val="tx1"/>
                </a:solidFill>
                <a:effectLst/>
                <a:latin typeface="+mn-lt"/>
                <a:ea typeface="+mn-ea"/>
                <a:cs typeface="+mn-cs"/>
              </a:rPr>
              <a:t>Did you know that in the first four days after a baby's birth, the taurine content in the mother's milk significantly increases? The rapid growth and development of the infant put extra strain on their heart. Taurine is capable of supporting the body during this critical period.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impact of taurine on improving athletic performance is still under study, but even now, scientists confidently state that heavy physical exertion affects the function of the heart. Taurine is intended to protect and maintain the healthy state of our "engine."</a:t>
            </a:r>
            <a:endParaRPr lang="en-US" sz="1200" b="0" i="0" kern="1200" dirty="0">
              <a:solidFill>
                <a:schemeClr val="tx1"/>
              </a:solidFill>
              <a:effectLst/>
              <a:latin typeface="+mn-lt"/>
              <a:ea typeface="+mn-ea"/>
              <a:cs typeface="+mn-cs"/>
            </a:endParaRPr>
          </a:p>
        </p:txBody>
      </p:sp>
      <p:sp>
        <p:nvSpPr>
          <p:cNvPr id="211"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762086A-F137-41EC-A5CB-48481195FF7B}" type="slidenum">
              <a:rPr lang="ru-RU" sz="1200" b="0" strike="noStrike" spc="-1">
                <a:solidFill>
                  <a:srgbClr val="000000"/>
                </a:solidFill>
                <a:latin typeface="+mn-lt"/>
                <a:ea typeface="+mn-ea"/>
              </a:rPr>
              <a:t>7</a:t>
            </a:fld>
            <a:endParaRPr lang="ru-RU" sz="1200" b="0" strike="noStrike" spc="-1">
              <a:latin typeface="Arial"/>
            </a:endParaRPr>
          </a:p>
        </p:txBody>
      </p:sp>
    </p:spTree>
    <p:extLst>
      <p:ext uri="{BB962C8B-B14F-4D97-AF65-F5344CB8AC3E}">
        <p14:creationId xmlns:p14="http://schemas.microsoft.com/office/powerpoint/2010/main" val="680882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noRot="1" noChangeAspect="1"/>
          </p:cNvSpPr>
          <p:nvPr>
            <p:ph type="sldImg"/>
          </p:nvPr>
        </p:nvSpPr>
        <p:spPr>
          <a:xfrm>
            <a:off x="1143000" y="685800"/>
            <a:ext cx="4570413" cy="3427413"/>
          </a:xfrm>
          <a:prstGeom prst="rect">
            <a:avLst/>
          </a:prstGeom>
        </p:spPr>
      </p:sp>
      <p:sp>
        <p:nvSpPr>
          <p:cNvPr id="213"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1200" b="0" i="0" kern="1200" dirty="0" smtClean="0">
                <a:solidFill>
                  <a:schemeClr val="tx1"/>
                </a:solidFill>
                <a:effectLst/>
                <a:latin typeface="+mn-lt"/>
                <a:ea typeface="+mn-ea"/>
                <a:cs typeface="+mn-cs"/>
              </a:rPr>
              <a:t>After the age of 40, the synthesis of taurine in the human body decreases. The concentration of taurine in the blood and plasma of elderly people decreases by almost half.</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the body lacks taurine, the processes it is responsible for will either occur weakly or not at all. Initially, the body's reserves will be used, followed by mild, inconspicuous disturbances at the cellular level, and then at the level of the whole body.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Adding taurine to one's diet can help avoid problems such as:</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Heart failure.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Deterioration of vision and the development of eye diseases (cataracts).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Weakening of skeletal muscles.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Stress, memory impairment, sleep disorders.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Liver and pancreatic disorders (absorption of fats and sugars, excess cholesterol).</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Development of atherosclerosis.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Weakened immunity.</a:t>
            </a:r>
          </a:p>
          <a:p>
            <a:pPr marL="216000" indent="-215280">
              <a:lnSpc>
                <a:spcPct val="100000"/>
              </a:lnSpc>
              <a:tabLst>
                <a:tab pos="0" algn="l"/>
              </a:tabLst>
            </a:pPr>
            <a:endParaRPr lang="ru-RU" sz="2000" b="0" strike="noStrike" spc="-1" dirty="0">
              <a:latin typeface="Arial"/>
            </a:endParaRPr>
          </a:p>
        </p:txBody>
      </p:sp>
      <p:sp>
        <p:nvSpPr>
          <p:cNvPr id="214"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A651222-7D2E-4F7A-B80A-465D702F8A9D}" type="slidenum">
              <a:rPr lang="ru-RU" sz="1200" b="0" strike="noStrike" spc="-1">
                <a:solidFill>
                  <a:srgbClr val="000000"/>
                </a:solidFill>
                <a:latin typeface="+mn-lt"/>
                <a:ea typeface="+mn-ea"/>
              </a:rPr>
              <a:t>8</a:t>
            </a:fld>
            <a:endParaRPr lang="ru-RU" sz="1200" b="0" strike="noStrike" spc="-1">
              <a:latin typeface="Arial"/>
            </a:endParaRPr>
          </a:p>
        </p:txBody>
      </p:sp>
    </p:spTree>
    <p:extLst>
      <p:ext uri="{BB962C8B-B14F-4D97-AF65-F5344CB8AC3E}">
        <p14:creationId xmlns:p14="http://schemas.microsoft.com/office/powerpoint/2010/main" val="4250205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laceHolder 1"/>
          <p:cNvSpPr>
            <a:spLocks noGrp="1" noRot="1" noChangeAspect="1"/>
          </p:cNvSpPr>
          <p:nvPr>
            <p:ph type="sldImg"/>
          </p:nvPr>
        </p:nvSpPr>
        <p:spPr>
          <a:xfrm>
            <a:off x="1143000" y="685800"/>
            <a:ext cx="4570413" cy="3427413"/>
          </a:xfrm>
          <a:prstGeom prst="rect">
            <a:avLst/>
          </a:prstGeom>
        </p:spPr>
      </p:sp>
      <p:sp>
        <p:nvSpPr>
          <p:cNvPr id="216" name="PlaceHolder 2"/>
          <p:cNvSpPr>
            <a:spLocks noGrp="1"/>
          </p:cNvSpPr>
          <p:nvPr>
            <p:ph type="body"/>
          </p:nvPr>
        </p:nvSpPr>
        <p:spPr>
          <a:xfrm>
            <a:off x="685800" y="4343400"/>
            <a:ext cx="5485320" cy="4113720"/>
          </a:xfrm>
          <a:prstGeom prst="rect">
            <a:avLst/>
          </a:prstGeom>
        </p:spPr>
        <p:txBody>
          <a:bodyPr lIns="0" tIns="0" rIns="0" bIns="0">
            <a:noAutofit/>
          </a:bodyPr>
          <a:lstStyle/>
          <a:p>
            <a:r>
              <a:rPr lang="en-US" sz="1200" b="0" i="0" kern="1200" dirty="0" smtClean="0">
                <a:solidFill>
                  <a:schemeClr val="tx1"/>
                </a:solidFill>
                <a:effectLst/>
                <a:latin typeface="+mn-lt"/>
                <a:ea typeface="+mn-ea"/>
                <a:cs typeface="+mn-cs"/>
              </a:rPr>
              <a:t>Energy drinks are essential in situations where you need to stay alert and boost brain function, and rest is still far away.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what's the secret of energy drinks?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contents of the can act as a key, unlocking the doors to the body's internal resources and opening up the body's own energy channels. In other words, the can doesn't give you energy; it extracts it from you. People use their own resources, essentially borrowing them. Of course, debt needs to be paid sooner or later, resulting in exhaustion, insomnia, nervous breakdowns, irritability, and depression.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primary component of energy drinks is caffeine, and its excessive consumption raises certain concerns. With regular caffeine intake, the body becomes depleted. Excess caffeine leads to frequent urination and significant salt loss from the body. What's worse is that the body builds tolerance to caffeine over time, requiring higher doses.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Taurine, which is found in energy drinks, helps protect the heart, partially compensating for the aggressive effects of caffeine in the doses contained in these drinks. While caffeine narrows blood vessels and raises blood pressure, taurine stabilizes blood pressure by smoothing out pressure fluctuations. It does this by stabilizing cell membranes and regulating the movement of electrolytes (minerals) through cell membranes.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Note that significant amounts of caffeine are found in such common beverages as tea, coffee, and cola.</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Do you and your loved ones consume them? Think about whether your body has enough taurine to protect your heart.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Another common "substance" is nicotine, which also narrows blood vessels and raises blood pressure. In 2003, scientists discovered that taking taurine by smokers led to the improvement of blood vessel conditions, bringing it closer to the state of non-smokers within two weeks.</a:t>
            </a:r>
          </a:p>
          <a:p>
            <a:pPr marL="216000" indent="-215280">
              <a:lnSpc>
                <a:spcPct val="100000"/>
              </a:lnSpc>
              <a:tabLst>
                <a:tab pos="0" algn="l"/>
              </a:tabLst>
            </a:pPr>
            <a:endParaRPr lang="ru-RU" sz="2000" b="0" strike="noStrike" spc="-1" dirty="0">
              <a:latin typeface="Arial"/>
            </a:endParaRPr>
          </a:p>
        </p:txBody>
      </p:sp>
      <p:sp>
        <p:nvSpPr>
          <p:cNvPr id="217" name="Номер слайда 3"/>
          <p:cNvSpPr/>
          <p:nvPr/>
        </p:nvSpPr>
        <p:spPr>
          <a:xfrm>
            <a:off x="3884760" y="8685360"/>
            <a:ext cx="2970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8C81D1A-A467-4D29-B6BB-937ADC7218A7}" type="slidenum">
              <a:rPr lang="ru-RU" sz="1200" b="0" strike="noStrike" spc="-1">
                <a:solidFill>
                  <a:srgbClr val="000000"/>
                </a:solidFill>
                <a:latin typeface="+mn-lt"/>
                <a:ea typeface="+mn-ea"/>
              </a:rPr>
              <a:t>9</a:t>
            </a:fld>
            <a:endParaRPr lang="ru-RU" sz="1200" b="0" strike="noStrike" spc="-1">
              <a:latin typeface="Arial"/>
            </a:endParaRPr>
          </a:p>
        </p:txBody>
      </p:sp>
    </p:spTree>
    <p:extLst>
      <p:ext uri="{BB962C8B-B14F-4D97-AF65-F5344CB8AC3E}">
        <p14:creationId xmlns:p14="http://schemas.microsoft.com/office/powerpoint/2010/main" val="220653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tIns="0" rIns="0" bIns="0" anchor="ctr">
            <a:no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8880" cy="1249920"/>
          </a:xfrm>
          <a:prstGeom prst="rect">
            <a:avLst/>
          </a:prstGeom>
        </p:spPr>
        <p:txBody>
          <a:bodyPr lIns="0" tIns="0" rIns="0" bIns="0" anchor="ctr">
            <a:noAutofit/>
          </a:bodyPr>
          <a:lstStyle/>
          <a:p>
            <a:r>
              <a:rPr lang="ru-RU" sz="18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jpeg"/><Relationship Id="rId7"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wmf"/><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p:nvPr/>
        </p:nvPicPr>
        <p:blipFill>
          <a:blip r:embed="rId3"/>
          <a:srcRect l="5701"/>
          <a:stretch/>
        </p:blipFill>
        <p:spPr>
          <a:xfrm>
            <a:off x="0" y="0"/>
            <a:ext cx="9144000" cy="6858000"/>
          </a:xfrm>
          <a:prstGeom prst="rect">
            <a:avLst/>
          </a:prstGeom>
          <a:ln w="0">
            <a:noFill/>
          </a:ln>
        </p:spPr>
      </p:pic>
      <p:sp>
        <p:nvSpPr>
          <p:cNvPr id="83" name="TextBox 4"/>
          <p:cNvSpPr/>
          <p:nvPr/>
        </p:nvSpPr>
        <p:spPr>
          <a:xfrm>
            <a:off x="864000" y="1609920"/>
            <a:ext cx="381600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7200" b="1" strike="noStrike" spc="-1">
                <a:solidFill>
                  <a:srgbClr val="FFFFFF"/>
                </a:solidFill>
                <a:latin typeface="Arial"/>
                <a:ea typeface="DejaVu Sans"/>
              </a:rPr>
              <a:t>Coral</a:t>
            </a:r>
            <a:endParaRPr lang="ru-RU" sz="7200" b="0" strike="noStrike" spc="-1">
              <a:latin typeface="Arial"/>
            </a:endParaRPr>
          </a:p>
          <a:p>
            <a:pPr>
              <a:lnSpc>
                <a:spcPct val="100000"/>
              </a:lnSpc>
            </a:pPr>
            <a:r>
              <a:rPr lang="en-US" sz="7200" b="1" strike="noStrike" spc="-1">
                <a:solidFill>
                  <a:srgbClr val="FFFFFF"/>
                </a:solidFill>
                <a:latin typeface="Arial"/>
                <a:ea typeface="DejaVu Sans"/>
              </a:rPr>
              <a:t>Taurine</a:t>
            </a:r>
            <a:endParaRPr lang="ru-RU" sz="7200" b="0" strike="noStrike" spc="-1">
              <a:latin typeface="Arial"/>
            </a:endParaRPr>
          </a:p>
        </p:txBody>
      </p:sp>
      <p:sp>
        <p:nvSpPr>
          <p:cNvPr id="84" name="TextBox 2"/>
          <p:cNvSpPr/>
          <p:nvPr/>
        </p:nvSpPr>
        <p:spPr>
          <a:xfrm>
            <a:off x="-1702440" y="1476720"/>
            <a:ext cx="183600" cy="368280"/>
          </a:xfrm>
          <a:prstGeom prst="rect">
            <a:avLst/>
          </a:prstGeom>
          <a:noFill/>
          <a:ln w="0">
            <a:noFill/>
          </a:ln>
        </p:spPr>
        <p:style>
          <a:lnRef idx="0">
            <a:scrgbClr r="0" g="0" b="0"/>
          </a:lnRef>
          <a:fillRef idx="0">
            <a:scrgbClr r="0" g="0" b="0"/>
          </a:fillRef>
          <a:effectRef idx="0">
            <a:scrgbClr r="0" g="0" b="0"/>
          </a:effectRef>
          <a:fontRef idx="minor"/>
        </p:style>
      </p:sp>
      <p:pic>
        <p:nvPicPr>
          <p:cNvPr id="85" name="Picture 84"/>
          <p:cNvPicPr/>
          <p:nvPr/>
        </p:nvPicPr>
        <p:blipFill>
          <a:blip r:embed="rId4"/>
          <a:stretch/>
        </p:blipFill>
        <p:spPr>
          <a:xfrm>
            <a:off x="864000" y="718560"/>
            <a:ext cx="1836000" cy="459720"/>
          </a:xfrm>
          <a:prstGeom prst="rect">
            <a:avLst/>
          </a:prstGeom>
          <a:ln w="0">
            <a:noFill/>
          </a:ln>
        </p:spPr>
      </p:pic>
      <p:sp>
        <p:nvSpPr>
          <p:cNvPr id="86" name="TextBox 85"/>
          <p:cNvSpPr txBox="1"/>
          <p:nvPr/>
        </p:nvSpPr>
        <p:spPr>
          <a:xfrm>
            <a:off x="864000" y="4176000"/>
            <a:ext cx="3060000" cy="546120"/>
          </a:xfrm>
          <a:prstGeom prst="rect">
            <a:avLst/>
          </a:prstGeom>
          <a:noFill/>
          <a:ln w="0">
            <a:noFill/>
          </a:ln>
        </p:spPr>
        <p:txBody>
          <a:bodyPr lIns="90000" tIns="45000" rIns="90000" bIns="45000">
            <a:noAutofit/>
          </a:bodyPr>
          <a:lstStyle/>
          <a:p>
            <a:r>
              <a:rPr lang="en-GB" sz="3200" spc="-1" dirty="0" smtClean="0">
                <a:solidFill>
                  <a:srgbClr val="FFFFFF"/>
                </a:solidFill>
              </a:rPr>
              <a:t>Life Energy</a:t>
            </a:r>
            <a:endParaRPr lang="ru-RU" sz="3200" b="0" strike="noStrike" spc="-1" dirty="0">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Заголовок 1"/>
          <p:cNvSpPr/>
          <p:nvPr/>
        </p:nvSpPr>
        <p:spPr>
          <a:xfrm>
            <a:off x="518400" y="53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smtClean="0">
                <a:solidFill>
                  <a:srgbClr val="000000"/>
                </a:solidFill>
                <a:latin typeface="Arial"/>
                <a:ea typeface="DejaVu Sans"/>
              </a:rPr>
              <a:t>Where to find Taurine</a:t>
            </a:r>
            <a:r>
              <a:rPr lang="en-US" sz="2800" b="1" strike="noStrike" spc="-1" dirty="0" smtClean="0">
                <a:solidFill>
                  <a:srgbClr val="000000"/>
                </a:solidFill>
                <a:latin typeface="Arial"/>
                <a:ea typeface="DejaVu Sans"/>
              </a:rPr>
              <a:t>?</a:t>
            </a:r>
            <a:endParaRPr lang="ru-RU" sz="2800" b="0" strike="noStrike" spc="-1" dirty="0">
              <a:latin typeface="Arial"/>
            </a:endParaRPr>
          </a:p>
        </p:txBody>
      </p:sp>
      <p:sp>
        <p:nvSpPr>
          <p:cNvPr id="155" name="Овал 16"/>
          <p:cNvSpPr/>
          <p:nvPr/>
        </p:nvSpPr>
        <p:spPr>
          <a:xfrm>
            <a:off x="5454000" y="3572640"/>
            <a:ext cx="1145160" cy="1144800"/>
          </a:xfrm>
          <a:prstGeom prst="ellipse">
            <a:avLst/>
          </a:prstGeom>
          <a:blipFill rotWithShape="0">
            <a:blip r:embed="rId3"/>
            <a:stretch/>
          </a:blipFill>
          <a:ln>
            <a:solidFill>
              <a:srgbClr val="E46C0A"/>
            </a:solidFill>
            <a:round/>
          </a:ln>
        </p:spPr>
        <p:style>
          <a:lnRef idx="2">
            <a:schemeClr val="accent1">
              <a:hueOff val="0"/>
              <a:satOff val="0"/>
              <a:lumOff val="0"/>
              <a:alphaOff val="0"/>
            </a:schemeClr>
          </a:lnRef>
          <a:fillRef idx="0">
            <a:scrgbClr r="0" g="0" b="0"/>
          </a:fillRef>
          <a:effectRef idx="0">
            <a:schemeClr val="lt1">
              <a:hueOff val="0"/>
              <a:satOff val="0"/>
              <a:lumOff val="0"/>
              <a:alphaOff val="0"/>
            </a:schemeClr>
          </a:effectRef>
          <a:fontRef idx="minor"/>
        </p:style>
      </p:sp>
      <p:sp>
        <p:nvSpPr>
          <p:cNvPr id="156" name="TextBox 17"/>
          <p:cNvSpPr/>
          <p:nvPr/>
        </p:nvSpPr>
        <p:spPr>
          <a:xfrm>
            <a:off x="3527640" y="2810880"/>
            <a:ext cx="1510920" cy="306323"/>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dirty="0"/>
              <a:t>Shrimps</a:t>
            </a:r>
            <a:endParaRPr lang="ru-RU" sz="1400" b="0" strike="noStrike" spc="-1" dirty="0">
              <a:latin typeface="Arial"/>
            </a:endParaRPr>
          </a:p>
        </p:txBody>
      </p:sp>
      <p:sp>
        <p:nvSpPr>
          <p:cNvPr id="157" name="TextBox 18"/>
          <p:cNvSpPr/>
          <p:nvPr/>
        </p:nvSpPr>
        <p:spPr>
          <a:xfrm>
            <a:off x="5399640" y="2816640"/>
            <a:ext cx="1222920" cy="306323"/>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dirty="0"/>
              <a:t>C</a:t>
            </a:r>
            <a:r>
              <a:rPr lang="en-GB" sz="1400" dirty="0" smtClean="0"/>
              <a:t>rabs</a:t>
            </a:r>
            <a:endParaRPr lang="ru-RU" sz="1400" b="0" strike="noStrike" spc="-1" dirty="0">
              <a:latin typeface="Arial"/>
            </a:endParaRPr>
          </a:p>
        </p:txBody>
      </p:sp>
      <p:sp>
        <p:nvSpPr>
          <p:cNvPr id="158" name="TextBox 19"/>
          <p:cNvSpPr/>
          <p:nvPr/>
        </p:nvSpPr>
        <p:spPr>
          <a:xfrm>
            <a:off x="7056000" y="2816640"/>
            <a:ext cx="1438920" cy="306323"/>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dirty="0"/>
              <a:t>C</a:t>
            </a:r>
            <a:r>
              <a:rPr lang="en-GB" sz="1400" dirty="0" smtClean="0"/>
              <a:t>rayfish</a:t>
            </a:r>
            <a:endParaRPr lang="ru-RU" sz="1400" b="0" strike="noStrike" spc="-1" dirty="0">
              <a:latin typeface="Arial"/>
            </a:endParaRPr>
          </a:p>
        </p:txBody>
      </p:sp>
      <p:sp>
        <p:nvSpPr>
          <p:cNvPr id="159" name="TextBox 21"/>
          <p:cNvSpPr/>
          <p:nvPr/>
        </p:nvSpPr>
        <p:spPr>
          <a:xfrm>
            <a:off x="3563640" y="4833000"/>
            <a:ext cx="1438920" cy="306323"/>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400" dirty="0"/>
              <a:t>Squid</a:t>
            </a:r>
            <a:endParaRPr lang="ru-RU" sz="1400" b="0" strike="noStrike" spc="-1" dirty="0">
              <a:latin typeface="Arial"/>
            </a:endParaRPr>
          </a:p>
        </p:txBody>
      </p:sp>
      <p:sp>
        <p:nvSpPr>
          <p:cNvPr id="160" name="TextBox 22"/>
          <p:cNvSpPr/>
          <p:nvPr/>
        </p:nvSpPr>
        <p:spPr>
          <a:xfrm>
            <a:off x="5291640" y="4833000"/>
            <a:ext cx="1438920" cy="306323"/>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b="0" strike="noStrike" spc="-1" dirty="0" smtClean="0">
                <a:solidFill>
                  <a:srgbClr val="000000"/>
                </a:solidFill>
                <a:latin typeface="Arial"/>
                <a:ea typeface="DejaVu Sans"/>
              </a:rPr>
              <a:t>Oysters</a:t>
            </a:r>
            <a:endParaRPr lang="ru-RU" sz="1400" b="0" strike="noStrike" spc="-1" dirty="0">
              <a:latin typeface="Arial"/>
            </a:endParaRPr>
          </a:p>
        </p:txBody>
      </p:sp>
      <p:sp>
        <p:nvSpPr>
          <p:cNvPr id="161" name="TextBox 20"/>
          <p:cNvSpPr/>
          <p:nvPr/>
        </p:nvSpPr>
        <p:spPr>
          <a:xfrm>
            <a:off x="683279" y="4073760"/>
            <a:ext cx="1609977" cy="921876"/>
          </a:xfrm>
          <a:prstGeom prst="rect">
            <a:avLst/>
          </a:prstGeom>
          <a:noFill/>
          <a:ln w="3810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GB" b="1" dirty="0"/>
              <a:t>400 mg </a:t>
            </a:r>
            <a:endParaRPr lang="en-GB" b="1" dirty="0" smtClean="0"/>
          </a:p>
          <a:p>
            <a:pPr algn="ctr">
              <a:lnSpc>
                <a:spcPct val="100000"/>
              </a:lnSpc>
            </a:pPr>
            <a:r>
              <a:rPr lang="en-GB" dirty="0" smtClean="0"/>
              <a:t>daily </a:t>
            </a:r>
            <a:r>
              <a:rPr lang="en-GB" dirty="0"/>
              <a:t>requirement</a:t>
            </a:r>
            <a:endParaRPr lang="ru-RU" b="0" strike="noStrike" spc="-1" dirty="0">
              <a:latin typeface="Arial"/>
            </a:endParaRPr>
          </a:p>
        </p:txBody>
      </p:sp>
      <p:sp>
        <p:nvSpPr>
          <p:cNvPr id="162" name="TextBox 23"/>
          <p:cNvSpPr/>
          <p:nvPr/>
        </p:nvSpPr>
        <p:spPr>
          <a:xfrm>
            <a:off x="2411280" y="1123920"/>
            <a:ext cx="1295280" cy="3137760"/>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0" b="0" strike="noStrike" spc="-1">
                <a:solidFill>
                  <a:srgbClr val="000000"/>
                </a:solidFill>
                <a:latin typeface="Abadi MT Condensed Light"/>
                <a:ea typeface="DejaVu Sans"/>
              </a:rPr>
              <a:t>{</a:t>
            </a:r>
            <a:r>
              <a:rPr lang="ru-RU" sz="20000" b="0" strike="noStrike" spc="-1">
                <a:solidFill>
                  <a:srgbClr val="000000"/>
                </a:solidFill>
                <a:latin typeface="Arial"/>
                <a:ea typeface="DejaVu Sans"/>
              </a:rPr>
              <a:t> </a:t>
            </a:r>
            <a:endParaRPr lang="ru-RU" sz="20000" b="0" strike="noStrike" spc="-1">
              <a:latin typeface="Arial"/>
            </a:endParaRPr>
          </a:p>
        </p:txBody>
      </p:sp>
      <p:sp>
        <p:nvSpPr>
          <p:cNvPr id="163" name="TextBox 25"/>
          <p:cNvSpPr/>
          <p:nvPr/>
        </p:nvSpPr>
        <p:spPr>
          <a:xfrm>
            <a:off x="7056000" y="4833000"/>
            <a:ext cx="1438920" cy="306323"/>
          </a:xfrm>
          <a:prstGeom prst="rect">
            <a:avLst/>
          </a:prstGeom>
          <a:noFill/>
          <a:ln w="381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spc="-1" dirty="0" smtClean="0">
                <a:solidFill>
                  <a:srgbClr val="000000"/>
                </a:solidFill>
                <a:latin typeface="Arial"/>
              </a:rPr>
              <a:t>Mussels</a:t>
            </a:r>
            <a:endParaRPr lang="ru-RU" sz="1400" b="0" strike="noStrike" spc="-1" dirty="0">
              <a:latin typeface="Arial"/>
            </a:endParaRPr>
          </a:p>
        </p:txBody>
      </p:sp>
      <p:pic>
        <p:nvPicPr>
          <p:cNvPr id="164" name="Изображение 3"/>
          <p:cNvPicPr/>
          <p:nvPr/>
        </p:nvPicPr>
        <p:blipFill>
          <a:blip r:embed="rId4"/>
          <a:stretch/>
        </p:blipFill>
        <p:spPr>
          <a:xfrm>
            <a:off x="7082280" y="3572640"/>
            <a:ext cx="1386360" cy="1169640"/>
          </a:xfrm>
          <a:prstGeom prst="rect">
            <a:avLst/>
          </a:prstGeom>
          <a:ln w="0">
            <a:noFill/>
          </a:ln>
        </p:spPr>
      </p:pic>
      <p:pic>
        <p:nvPicPr>
          <p:cNvPr id="165" name="Изображение 4"/>
          <p:cNvPicPr/>
          <p:nvPr/>
        </p:nvPicPr>
        <p:blipFill>
          <a:blip r:embed="rId5"/>
          <a:stretch/>
        </p:blipFill>
        <p:spPr>
          <a:xfrm>
            <a:off x="3527640" y="1484280"/>
            <a:ext cx="1510920" cy="1187280"/>
          </a:xfrm>
          <a:prstGeom prst="rect">
            <a:avLst/>
          </a:prstGeom>
          <a:ln w="0">
            <a:noFill/>
          </a:ln>
        </p:spPr>
      </p:pic>
      <p:pic>
        <p:nvPicPr>
          <p:cNvPr id="166" name="Изображение 5"/>
          <p:cNvPicPr/>
          <p:nvPr/>
        </p:nvPicPr>
        <p:blipFill>
          <a:blip r:embed="rId6"/>
          <a:stretch/>
        </p:blipFill>
        <p:spPr>
          <a:xfrm>
            <a:off x="5399640" y="1484280"/>
            <a:ext cx="1253880" cy="1171080"/>
          </a:xfrm>
          <a:prstGeom prst="rect">
            <a:avLst/>
          </a:prstGeom>
          <a:ln w="0">
            <a:noFill/>
          </a:ln>
        </p:spPr>
      </p:pic>
      <p:pic>
        <p:nvPicPr>
          <p:cNvPr id="167" name="Изображение 7"/>
          <p:cNvPicPr/>
          <p:nvPr/>
        </p:nvPicPr>
        <p:blipFill>
          <a:blip r:embed="rId7"/>
          <a:stretch/>
        </p:blipFill>
        <p:spPr>
          <a:xfrm>
            <a:off x="7020000" y="1484280"/>
            <a:ext cx="1366920" cy="1180080"/>
          </a:xfrm>
          <a:prstGeom prst="rect">
            <a:avLst/>
          </a:prstGeom>
          <a:ln w="0">
            <a:noFill/>
          </a:ln>
        </p:spPr>
      </p:pic>
      <p:pic>
        <p:nvPicPr>
          <p:cNvPr id="168" name="Изображение 9"/>
          <p:cNvPicPr/>
          <p:nvPr/>
        </p:nvPicPr>
        <p:blipFill>
          <a:blip r:embed="rId8"/>
          <a:stretch/>
        </p:blipFill>
        <p:spPr>
          <a:xfrm>
            <a:off x="3706560" y="3572640"/>
            <a:ext cx="1153440" cy="1194840"/>
          </a:xfrm>
          <a:prstGeom prst="rect">
            <a:avLst/>
          </a:prstGeom>
          <a:ln w="0">
            <a:noFill/>
          </a:ln>
        </p:spPr>
      </p:pic>
      <p:pic>
        <p:nvPicPr>
          <p:cNvPr id="169" name="Picture 168"/>
          <p:cNvPicPr/>
          <p:nvPr/>
        </p:nvPicPr>
        <p:blipFill>
          <a:blip r:embed="rId9"/>
          <a:stretch/>
        </p:blipFill>
        <p:spPr>
          <a:xfrm>
            <a:off x="7776000" y="6308640"/>
            <a:ext cx="1000080" cy="251280"/>
          </a:xfrm>
          <a:prstGeom prst="rect">
            <a:avLst/>
          </a:prstGeom>
          <a:ln w="0">
            <a:noFill/>
          </a:ln>
        </p:spPr>
      </p:pic>
      <p:grpSp>
        <p:nvGrpSpPr>
          <p:cNvPr id="170" name="Group 169"/>
          <p:cNvGrpSpPr/>
          <p:nvPr/>
        </p:nvGrpSpPr>
        <p:grpSpPr>
          <a:xfrm>
            <a:off x="612000" y="2124000"/>
            <a:ext cx="1870920" cy="1843920"/>
            <a:chOff x="612000" y="2124000"/>
            <a:chExt cx="1870920" cy="1843920"/>
          </a:xfrm>
        </p:grpSpPr>
        <p:sp>
          <p:nvSpPr>
            <p:cNvPr id="171" name="Oval 170"/>
            <p:cNvSpPr/>
            <p:nvPr/>
          </p:nvSpPr>
          <p:spPr>
            <a:xfrm>
              <a:off x="612000" y="2124000"/>
              <a:ext cx="1843920" cy="1843920"/>
            </a:xfrm>
            <a:prstGeom prst="ellipse">
              <a:avLst/>
            </a:prstGeom>
            <a:solidFill>
              <a:srgbClr val="D36671"/>
            </a:solidFill>
            <a:ln w="0">
              <a:noFill/>
            </a:ln>
          </p:spPr>
          <p:style>
            <a:lnRef idx="0">
              <a:scrgbClr r="0" g="0" b="0"/>
            </a:lnRef>
            <a:fillRef idx="0">
              <a:scrgbClr r="0" g="0" b="0"/>
            </a:fillRef>
            <a:effectRef idx="0">
              <a:scrgbClr r="0" g="0" b="0"/>
            </a:effectRef>
            <a:fontRef idx="minor"/>
          </p:style>
        </p:sp>
        <p:sp>
          <p:nvSpPr>
            <p:cNvPr id="172" name="Rectangle 171"/>
            <p:cNvSpPr/>
            <p:nvPr/>
          </p:nvSpPr>
          <p:spPr>
            <a:xfrm>
              <a:off x="612000" y="2772000"/>
              <a:ext cx="1870920" cy="71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3200" b="1" strike="noStrike" spc="-1">
                  <a:solidFill>
                    <a:srgbClr val="FFFFFF"/>
                  </a:solidFill>
                  <a:latin typeface="Arial"/>
                  <a:ea typeface="DejaVu Sans"/>
                </a:rPr>
                <a:t>Taurine</a:t>
              </a:r>
              <a:endParaRPr lang="ru-RU" sz="3200" b="0" strike="noStrike" spc="-1">
                <a:latin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Заголовок 1"/>
          <p:cNvSpPr/>
          <p:nvPr/>
        </p:nvSpPr>
        <p:spPr>
          <a:xfrm>
            <a:off x="2570760" y="2262600"/>
            <a:ext cx="4160160" cy="202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9600" spc="-1" dirty="0" smtClean="0">
                <a:solidFill>
                  <a:srgbClr val="E46C0A"/>
                </a:solidFill>
                <a:latin typeface="Arial"/>
              </a:rPr>
              <a:t>OR</a:t>
            </a:r>
            <a:endParaRPr lang="ru-RU" sz="9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repl">
                                        <p:cTn id="7" dur="500" fill="hold"/>
                                        <p:tgtEl>
                                          <p:spTgt spid="173"/>
                                        </p:tgtEl>
                                        <p:attrNameLst>
                                          <p:attrName>ppt_w</p:attrName>
                                        </p:attrNameLst>
                                      </p:cBhvr>
                                      <p:tavLst>
                                        <p:tav tm="0">
                                          <p:val>
                                            <p:fltVal val="0"/>
                                          </p:val>
                                        </p:tav>
                                        <p:tav tm="100000">
                                          <p:val>
                                            <p:strVal val="#ppt_w"/>
                                          </p:val>
                                        </p:tav>
                                      </p:tavLst>
                                    </p:anim>
                                    <p:anim calcmode="lin" valueType="num">
                                      <p:cBhvr additive="repl">
                                        <p:cTn id="8" dur="500" fill="hold"/>
                                        <p:tgtEl>
                                          <p:spTgt spid="173"/>
                                        </p:tgtEl>
                                        <p:attrNameLst>
                                          <p:attrName>ppt_h</p:attrName>
                                        </p:attrNameLst>
                                      </p:cBhvr>
                                      <p:tavLst>
                                        <p:tav tm="0">
                                          <p:val>
                                            <p:fltVal val="0"/>
                                          </p:val>
                                        </p:tav>
                                        <p:tav tm="100000">
                                          <p:val>
                                            <p:strVal val="#ppt_h"/>
                                          </p:val>
                                        </p:tav>
                                      </p:tavLst>
                                    </p:anim>
                                    <p:animEffect transition="in" filter="fade">
                                      <p:cBhvr additive="repl">
                                        <p:cTn id="9"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Oval 173"/>
          <p:cNvSpPr/>
          <p:nvPr/>
        </p:nvSpPr>
        <p:spPr>
          <a:xfrm>
            <a:off x="2520000" y="1620000"/>
            <a:ext cx="3779640" cy="3732840"/>
          </a:xfrm>
          <a:prstGeom prst="ellipse">
            <a:avLst/>
          </a:prstGeom>
          <a:solidFill>
            <a:srgbClr val="D36671"/>
          </a:solidFill>
          <a:ln w="0">
            <a:noFill/>
          </a:ln>
        </p:spPr>
        <p:style>
          <a:lnRef idx="0">
            <a:scrgbClr r="0" g="0" b="0"/>
          </a:lnRef>
          <a:fillRef idx="0">
            <a:scrgbClr r="0" g="0" b="0"/>
          </a:fillRef>
          <a:effectRef idx="0">
            <a:scrgbClr r="0" g="0" b="0"/>
          </a:effectRef>
          <a:fontRef idx="minor"/>
        </p:style>
      </p:sp>
      <p:pic>
        <p:nvPicPr>
          <p:cNvPr id="175" name="Picture 174"/>
          <p:cNvPicPr/>
          <p:nvPr/>
        </p:nvPicPr>
        <p:blipFill>
          <a:blip r:embed="rId3"/>
          <a:stretch/>
        </p:blipFill>
        <p:spPr>
          <a:xfrm>
            <a:off x="3265920" y="1440000"/>
            <a:ext cx="2133720" cy="3419640"/>
          </a:xfrm>
          <a:prstGeom prst="rect">
            <a:avLst/>
          </a:prstGeom>
          <a:ln w="0">
            <a:noFill/>
          </a:ln>
        </p:spPr>
      </p:pic>
      <p:pic>
        <p:nvPicPr>
          <p:cNvPr id="176" name="Picture 175"/>
          <p:cNvPicPr/>
          <p:nvPr/>
        </p:nvPicPr>
        <p:blipFill>
          <a:blip r:embed="rId4"/>
          <a:stretch/>
        </p:blipFill>
        <p:spPr>
          <a:xfrm rot="300000">
            <a:off x="4858200" y="4442760"/>
            <a:ext cx="1090440" cy="555120"/>
          </a:xfrm>
          <a:prstGeom prst="rect">
            <a:avLst/>
          </a:prstGeom>
          <a:ln w="0">
            <a:noFill/>
          </a:ln>
        </p:spPr>
      </p:pic>
      <p:pic>
        <p:nvPicPr>
          <p:cNvPr id="177" name="Picture 176"/>
          <p:cNvPicPr/>
          <p:nvPr/>
        </p:nvPicPr>
        <p:blipFill>
          <a:blip r:embed="rId4"/>
          <a:stretch/>
        </p:blipFill>
        <p:spPr>
          <a:xfrm rot="900000">
            <a:off x="4620240" y="4592160"/>
            <a:ext cx="1152360" cy="5853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Заголовок 1"/>
          <p:cNvSpPr/>
          <p:nvPr/>
        </p:nvSpPr>
        <p:spPr>
          <a:xfrm>
            <a:off x="457200" y="44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2800" b="1" spc="-1" dirty="0" smtClean="0">
                <a:solidFill>
                  <a:srgbClr val="000000"/>
                </a:solidFill>
                <a:latin typeface="Arial"/>
                <a:ea typeface="DejaVu Sans"/>
              </a:rPr>
              <a:t>Calcium-Magnesium </a:t>
            </a:r>
            <a:r>
              <a:rPr lang="en-GB" sz="2800" b="1" spc="-1" dirty="0">
                <a:solidFill>
                  <a:srgbClr val="000000"/>
                </a:solidFill>
                <a:latin typeface="Arial"/>
                <a:ea typeface="DejaVu Sans"/>
              </a:rPr>
              <a:t>and Taurine</a:t>
            </a:r>
            <a:endParaRPr lang="ru-RU" sz="2800" b="1" spc="-1" dirty="0">
              <a:solidFill>
                <a:srgbClr val="000000"/>
              </a:solidFill>
              <a:latin typeface="Arial"/>
              <a:ea typeface="DejaVu Sans"/>
            </a:endParaRPr>
          </a:p>
        </p:txBody>
      </p:sp>
      <p:sp>
        <p:nvSpPr>
          <p:cNvPr id="179" name="Заголовок 1"/>
          <p:cNvSpPr/>
          <p:nvPr/>
        </p:nvSpPr>
        <p:spPr>
          <a:xfrm>
            <a:off x="4355640" y="3356640"/>
            <a:ext cx="502920" cy="43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7200" b="0" strike="noStrike" spc="-1">
                <a:solidFill>
                  <a:srgbClr val="000000"/>
                </a:solidFill>
                <a:latin typeface="Calibri"/>
                <a:ea typeface="DejaVu Sans"/>
              </a:rPr>
              <a:t>+</a:t>
            </a:r>
            <a:endParaRPr lang="ru-RU" sz="7200" b="0" strike="noStrike" spc="-1">
              <a:latin typeface="Arial"/>
            </a:endParaRPr>
          </a:p>
        </p:txBody>
      </p:sp>
      <p:pic>
        <p:nvPicPr>
          <p:cNvPr id="180" name="Изображение 4"/>
          <p:cNvPicPr/>
          <p:nvPr/>
        </p:nvPicPr>
        <p:blipFill>
          <a:blip r:embed="rId3"/>
          <a:stretch/>
        </p:blipFill>
        <p:spPr>
          <a:xfrm>
            <a:off x="4139640" y="3223800"/>
            <a:ext cx="1078920" cy="996120"/>
          </a:xfrm>
          <a:prstGeom prst="rect">
            <a:avLst/>
          </a:prstGeom>
          <a:ln w="0">
            <a:noFill/>
          </a:ln>
        </p:spPr>
      </p:pic>
      <p:pic>
        <p:nvPicPr>
          <p:cNvPr id="181" name="Picture 180"/>
          <p:cNvPicPr/>
          <p:nvPr/>
        </p:nvPicPr>
        <p:blipFill>
          <a:blip r:embed="rId4"/>
          <a:stretch/>
        </p:blipFill>
        <p:spPr>
          <a:xfrm>
            <a:off x="7776360" y="6309000"/>
            <a:ext cx="1000080" cy="251280"/>
          </a:xfrm>
          <a:prstGeom prst="rect">
            <a:avLst/>
          </a:prstGeom>
          <a:ln w="0">
            <a:noFill/>
          </a:ln>
        </p:spPr>
      </p:pic>
      <p:pic>
        <p:nvPicPr>
          <p:cNvPr id="182" name="Picture 181"/>
          <p:cNvPicPr/>
          <p:nvPr/>
        </p:nvPicPr>
        <p:blipFill>
          <a:blip r:embed="rId5"/>
          <a:stretch/>
        </p:blipFill>
        <p:spPr>
          <a:xfrm>
            <a:off x="5436000" y="1638000"/>
            <a:ext cx="2411640" cy="3887640"/>
          </a:xfrm>
          <a:prstGeom prst="rect">
            <a:avLst/>
          </a:prstGeom>
          <a:ln w="0">
            <a:noFill/>
          </a:ln>
        </p:spPr>
      </p:pic>
      <p:pic>
        <p:nvPicPr>
          <p:cNvPr id="183" name="Picture 182"/>
          <p:cNvPicPr/>
          <p:nvPr/>
        </p:nvPicPr>
        <p:blipFill>
          <a:blip r:embed="rId6"/>
          <a:stretch/>
        </p:blipFill>
        <p:spPr>
          <a:xfrm>
            <a:off x="1440000" y="1620000"/>
            <a:ext cx="2354040" cy="3923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Заголовок 1"/>
          <p:cNvSpPr/>
          <p:nvPr/>
        </p:nvSpPr>
        <p:spPr>
          <a:xfrm>
            <a:off x="457200" y="53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smtClean="0">
                <a:solidFill>
                  <a:srgbClr val="000000"/>
                </a:solidFill>
                <a:latin typeface="Arial"/>
                <a:ea typeface="DejaVu Sans"/>
              </a:rPr>
              <a:t>Taurine </a:t>
            </a:r>
            <a:r>
              <a:rPr lang="en-US" sz="2800" b="1" spc="-1" dirty="0">
                <a:solidFill>
                  <a:srgbClr val="000000"/>
                </a:solidFill>
                <a:latin typeface="Arial"/>
                <a:ea typeface="DejaVu Sans"/>
              </a:rPr>
              <a:t>is </a:t>
            </a:r>
            <a:r>
              <a:rPr lang="en-US" sz="2800" b="1" spc="-1" dirty="0" smtClean="0">
                <a:solidFill>
                  <a:srgbClr val="000000"/>
                </a:solidFill>
                <a:latin typeface="Arial"/>
                <a:ea typeface="DejaVu Sans"/>
              </a:rPr>
              <a:t>Beneficial </a:t>
            </a:r>
            <a:r>
              <a:rPr lang="en-US" sz="2800" b="1" spc="-1" dirty="0">
                <a:solidFill>
                  <a:srgbClr val="000000"/>
                </a:solidFill>
                <a:latin typeface="Arial"/>
                <a:ea typeface="DejaVu Sans"/>
              </a:rPr>
              <a:t>for </a:t>
            </a:r>
            <a:r>
              <a:rPr lang="en-US" sz="2800" b="1" spc="-1" dirty="0" smtClean="0">
                <a:solidFill>
                  <a:srgbClr val="000000"/>
                </a:solidFill>
                <a:latin typeface="Arial"/>
                <a:ea typeface="DejaVu Sans"/>
              </a:rPr>
              <a:t>Everyone</a:t>
            </a:r>
            <a:endParaRPr lang="ru-RU" sz="2800" b="1" spc="-1" dirty="0">
              <a:solidFill>
                <a:srgbClr val="000000"/>
              </a:solidFill>
              <a:latin typeface="Arial"/>
              <a:ea typeface="DejaVu Sans"/>
            </a:endParaRPr>
          </a:p>
        </p:txBody>
      </p:sp>
      <p:pic>
        <p:nvPicPr>
          <p:cNvPr id="185" name="Изображение 2"/>
          <p:cNvPicPr/>
          <p:nvPr/>
        </p:nvPicPr>
        <p:blipFill>
          <a:blip r:embed="rId3"/>
          <a:stretch/>
        </p:blipFill>
        <p:spPr>
          <a:xfrm>
            <a:off x="-1044360" y="1755360"/>
            <a:ext cx="12024360" cy="82245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185"/>
          <p:cNvSpPr/>
          <p:nvPr/>
        </p:nvSpPr>
        <p:spPr>
          <a:xfrm>
            <a:off x="0" y="0"/>
            <a:ext cx="9144000" cy="6858000"/>
          </a:xfrm>
          <a:prstGeom prst="rect">
            <a:avLst/>
          </a:prstGeom>
          <a:solidFill>
            <a:srgbClr val="D36671"/>
          </a:solidFill>
          <a:ln w="0">
            <a:solidFill>
              <a:srgbClr val="3465A4"/>
            </a:solidFill>
          </a:ln>
        </p:spPr>
        <p:style>
          <a:lnRef idx="0">
            <a:scrgbClr r="0" g="0" b="0"/>
          </a:lnRef>
          <a:fillRef idx="0">
            <a:scrgbClr r="0" g="0" b="0"/>
          </a:fillRef>
          <a:effectRef idx="0">
            <a:scrgbClr r="0" g="0" b="0"/>
          </a:effectRef>
          <a:fontRef idx="minor"/>
        </p:style>
      </p:sp>
      <p:grpSp>
        <p:nvGrpSpPr>
          <p:cNvPr id="187" name="Group 186"/>
          <p:cNvGrpSpPr/>
          <p:nvPr/>
        </p:nvGrpSpPr>
        <p:grpSpPr>
          <a:xfrm>
            <a:off x="3272400" y="1114560"/>
            <a:ext cx="2599200" cy="4176000"/>
            <a:chOff x="3272400" y="1114560"/>
            <a:chExt cx="2599200" cy="4176000"/>
          </a:xfrm>
        </p:grpSpPr>
        <p:sp>
          <p:nvSpPr>
            <p:cNvPr id="188" name="Oval 187"/>
            <p:cNvSpPr/>
            <p:nvPr/>
          </p:nvSpPr>
          <p:spPr>
            <a:xfrm>
              <a:off x="3416760" y="4905000"/>
              <a:ext cx="2454840" cy="350640"/>
            </a:xfrm>
            <a:prstGeom prst="ellipse">
              <a:avLst/>
            </a:prstGeom>
            <a:gradFill rotWithShape="0">
              <a:gsLst>
                <a:gs pos="0">
                  <a:srgbClr val="333333">
                    <a:alpha val="22352"/>
                  </a:srgbClr>
                </a:gs>
                <a:gs pos="100000">
                  <a:srgbClr val="999999">
                    <a:alpha val="22352"/>
                  </a:srgbClr>
                </a:gs>
              </a:gsLst>
              <a:lin ang="3600000"/>
            </a:gradFill>
            <a:ln w="0">
              <a:noFill/>
            </a:ln>
          </p:spPr>
          <p:style>
            <a:lnRef idx="0">
              <a:scrgbClr r="0" g="0" b="0"/>
            </a:lnRef>
            <a:fillRef idx="0">
              <a:scrgbClr r="0" g="0" b="0"/>
            </a:fillRef>
            <a:effectRef idx="0">
              <a:scrgbClr r="0" g="0" b="0"/>
            </a:effectRef>
            <a:fontRef idx="minor"/>
          </p:style>
        </p:sp>
        <p:pic>
          <p:nvPicPr>
            <p:cNvPr id="189" name="Picture 188"/>
            <p:cNvPicPr/>
            <p:nvPr/>
          </p:nvPicPr>
          <p:blipFill>
            <a:blip r:embed="rId3"/>
            <a:stretch/>
          </p:blipFill>
          <p:spPr>
            <a:xfrm>
              <a:off x="3272400" y="1114560"/>
              <a:ext cx="2599200" cy="4176000"/>
            </a:xfrm>
            <a:prstGeom prst="rect">
              <a:avLst/>
            </a:prstGeom>
            <a:ln w="0">
              <a:noFill/>
            </a:ln>
          </p:spPr>
        </p:pic>
      </p:grpSp>
      <p:pic>
        <p:nvPicPr>
          <p:cNvPr id="190" name="Picture 189"/>
          <p:cNvPicPr/>
          <p:nvPr/>
        </p:nvPicPr>
        <p:blipFill>
          <a:blip r:embed="rId4"/>
          <a:stretch/>
        </p:blipFill>
        <p:spPr>
          <a:xfrm>
            <a:off x="3819960" y="5758200"/>
            <a:ext cx="1576440" cy="395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0" y="0"/>
            <a:ext cx="9144000" cy="6858000"/>
          </a:xfrm>
          <a:prstGeom prst="rect">
            <a:avLst/>
          </a:prstGeom>
          <a:solidFill>
            <a:srgbClr val="D36671"/>
          </a:solidFill>
          <a:ln w="0">
            <a:solidFill>
              <a:srgbClr val="3465A4"/>
            </a:solidFill>
          </a:ln>
        </p:spPr>
        <p:style>
          <a:lnRef idx="0">
            <a:scrgbClr r="0" g="0" b="0"/>
          </a:lnRef>
          <a:fillRef idx="0">
            <a:scrgbClr r="0" g="0" b="0"/>
          </a:fillRef>
          <a:effectRef idx="0">
            <a:scrgbClr r="0" g="0" b="0"/>
          </a:effectRef>
          <a:fontRef idx="minor"/>
        </p:style>
      </p:sp>
      <p:sp>
        <p:nvSpPr>
          <p:cNvPr id="88" name="TextBox 2"/>
          <p:cNvSpPr/>
          <p:nvPr/>
        </p:nvSpPr>
        <p:spPr>
          <a:xfrm>
            <a:off x="-1702440" y="147672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89" name="Прямоугольник 3"/>
          <p:cNvSpPr/>
          <p:nvPr/>
        </p:nvSpPr>
        <p:spPr>
          <a:xfrm>
            <a:off x="1026360" y="1958040"/>
            <a:ext cx="7091640" cy="221453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400" spc="-1" dirty="0" smtClean="0">
                <a:solidFill>
                  <a:srgbClr val="FFFFFF"/>
                </a:solidFill>
                <a:latin typeface="Arial"/>
              </a:rPr>
              <a:t>“</a:t>
            </a:r>
            <a:r>
              <a:rPr lang="en-US" sz="2400" spc="-1" dirty="0" smtClean="0">
                <a:solidFill>
                  <a:srgbClr val="FFFFFF"/>
                </a:solidFill>
              </a:rPr>
              <a:t>If </a:t>
            </a:r>
            <a:r>
              <a:rPr lang="en-US" sz="2400" spc="-1" dirty="0">
                <a:solidFill>
                  <a:srgbClr val="FFFFFF"/>
                </a:solidFill>
              </a:rPr>
              <a:t>all medical professionals recognized or understood the value of taurine, it would always be among the top three most popular dietary supplements</a:t>
            </a:r>
            <a:r>
              <a:rPr lang="en-US" sz="2400" spc="-1" dirty="0" smtClean="0">
                <a:solidFill>
                  <a:srgbClr val="FFFFFF"/>
                </a:solidFill>
              </a:rPr>
              <a:t>.“</a:t>
            </a:r>
          </a:p>
          <a:p>
            <a:pPr>
              <a:lnSpc>
                <a:spcPct val="100000"/>
              </a:lnSpc>
            </a:pPr>
            <a:endParaRPr lang="ru-RU" sz="2400" b="0" strike="noStrike" spc="-1" dirty="0">
              <a:latin typeface="Arial"/>
            </a:endParaRPr>
          </a:p>
          <a:p>
            <a:pPr algn="r">
              <a:lnSpc>
                <a:spcPct val="100000"/>
              </a:lnSpc>
            </a:pPr>
            <a:r>
              <a:rPr lang="ru-RU" sz="1800" b="0" strike="noStrike" spc="-1" dirty="0">
                <a:solidFill>
                  <a:srgbClr val="FFFFFF"/>
                </a:solidFill>
                <a:latin typeface="Arial"/>
                <a:ea typeface="DejaVu Sans"/>
              </a:rPr>
              <a:t> </a:t>
            </a:r>
            <a:r>
              <a:rPr lang="en-US" sz="1800" b="0" i="1" strike="noStrike" spc="-1" dirty="0">
                <a:solidFill>
                  <a:srgbClr val="FFFFFF"/>
                </a:solidFill>
                <a:latin typeface="Arial"/>
                <a:ea typeface="DejaVu Sans"/>
              </a:rPr>
              <a:t>Dr. Atkins</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Заголовок 1"/>
          <p:cNvSpPr/>
          <p:nvPr/>
        </p:nvSpPr>
        <p:spPr>
          <a:xfrm>
            <a:off x="518400" y="53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smtClean="0">
                <a:solidFill>
                  <a:srgbClr val="000000"/>
                </a:solidFill>
              </a:rPr>
              <a:t>Let me </a:t>
            </a:r>
            <a:r>
              <a:rPr lang="en-US" sz="2800" b="1" spc="-1" dirty="0">
                <a:solidFill>
                  <a:srgbClr val="000000"/>
                </a:solidFill>
              </a:rPr>
              <a:t>to introduce myself, I am Taurine!</a:t>
            </a:r>
            <a:endParaRPr lang="ru-RU" sz="2800" b="0" strike="noStrike" spc="-1" dirty="0">
              <a:latin typeface="Arial"/>
            </a:endParaRPr>
          </a:p>
        </p:txBody>
      </p:sp>
      <p:pic>
        <p:nvPicPr>
          <p:cNvPr id="91" name="Изображение 3" descr="T.jpg"/>
          <p:cNvPicPr/>
          <p:nvPr/>
        </p:nvPicPr>
        <p:blipFill>
          <a:blip r:embed="rId3"/>
          <a:stretch/>
        </p:blipFill>
        <p:spPr>
          <a:xfrm>
            <a:off x="1835280" y="1196280"/>
            <a:ext cx="5750640" cy="5183640"/>
          </a:xfrm>
          <a:prstGeom prst="rect">
            <a:avLst/>
          </a:prstGeom>
          <a:ln w="0">
            <a:noFill/>
          </a:ln>
        </p:spPr>
      </p:pic>
      <p:pic>
        <p:nvPicPr>
          <p:cNvPr id="92" name="Picture 91"/>
          <p:cNvPicPr/>
          <p:nvPr/>
        </p:nvPicPr>
        <p:blipFill>
          <a:blip r:embed="rId4"/>
          <a:stretch/>
        </p:blipFill>
        <p:spPr>
          <a:xfrm>
            <a:off x="7776000" y="6308640"/>
            <a:ext cx="1000080" cy="25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Заголовок 1"/>
          <p:cNvSpPr/>
          <p:nvPr/>
        </p:nvSpPr>
        <p:spPr>
          <a:xfrm>
            <a:off x="457200" y="-2664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trike="noStrike" spc="-1" dirty="0" smtClean="0">
                <a:solidFill>
                  <a:srgbClr val="000000"/>
                </a:solidFill>
                <a:latin typeface="Arial"/>
                <a:ea typeface="DejaVu Sans"/>
              </a:rPr>
              <a:t>Presence in the Body </a:t>
            </a:r>
            <a:endParaRPr lang="ru-RU" sz="2800" b="0" strike="noStrike" spc="-1" dirty="0">
              <a:latin typeface="Arial"/>
            </a:endParaRPr>
          </a:p>
        </p:txBody>
      </p:sp>
      <p:pic>
        <p:nvPicPr>
          <p:cNvPr id="94" name="Изображение 1" descr="man.png"/>
          <p:cNvPicPr/>
          <p:nvPr/>
        </p:nvPicPr>
        <p:blipFill>
          <a:blip r:embed="rId3"/>
          <a:stretch/>
        </p:blipFill>
        <p:spPr>
          <a:xfrm>
            <a:off x="3955680" y="1268280"/>
            <a:ext cx="1568520" cy="5170320"/>
          </a:xfrm>
          <a:prstGeom prst="rect">
            <a:avLst/>
          </a:prstGeom>
          <a:ln w="0">
            <a:noFill/>
          </a:ln>
        </p:spPr>
      </p:pic>
      <p:sp>
        <p:nvSpPr>
          <p:cNvPr id="95" name="TextBox 6"/>
          <p:cNvSpPr/>
          <p:nvPr/>
        </p:nvSpPr>
        <p:spPr>
          <a:xfrm>
            <a:off x="1867320" y="2626920"/>
            <a:ext cx="1059480" cy="367878"/>
          </a:xfrm>
          <a:prstGeom prst="rect">
            <a:avLst/>
          </a:prstGeom>
          <a:noFill/>
          <a:ln w="38100">
            <a:solidFill>
              <a:srgbClr val="FF66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dirty="0" smtClean="0">
                <a:latin typeface="Arial"/>
              </a:rPr>
              <a:t>Brain</a:t>
            </a:r>
            <a:endParaRPr lang="ru-RU" sz="1800" b="0" strike="noStrike" spc="-1" dirty="0">
              <a:latin typeface="Arial"/>
            </a:endParaRPr>
          </a:p>
        </p:txBody>
      </p:sp>
      <p:sp>
        <p:nvSpPr>
          <p:cNvPr id="96" name="TextBox 7"/>
          <p:cNvSpPr/>
          <p:nvPr/>
        </p:nvSpPr>
        <p:spPr>
          <a:xfrm>
            <a:off x="1867680" y="3860640"/>
            <a:ext cx="1029960" cy="367878"/>
          </a:xfrm>
          <a:prstGeom prst="rect">
            <a:avLst/>
          </a:prstGeom>
          <a:noFill/>
          <a:ln w="38100">
            <a:solidFill>
              <a:srgbClr val="FF66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dirty="0" smtClean="0">
                <a:latin typeface="Arial"/>
              </a:rPr>
              <a:t>Heart</a:t>
            </a:r>
            <a:endParaRPr lang="ru-RU" sz="1800" b="0" strike="noStrike" spc="-1" dirty="0">
              <a:latin typeface="Arial"/>
            </a:endParaRPr>
          </a:p>
        </p:txBody>
      </p:sp>
      <p:sp>
        <p:nvSpPr>
          <p:cNvPr id="97" name="Соединительная линия уступом 10"/>
          <p:cNvSpPr/>
          <p:nvPr/>
        </p:nvSpPr>
        <p:spPr>
          <a:xfrm rot="10800000" flipV="1">
            <a:off x="2928960" y="1412280"/>
            <a:ext cx="1530720" cy="1398960"/>
          </a:xfrm>
          <a:prstGeom prst="bentConnector3">
            <a:avLst>
              <a:gd name="adj1" fmla="val 78863"/>
            </a:avLst>
          </a:prstGeom>
          <a:noFill/>
          <a:ln w="9525">
            <a:solidFill>
              <a:srgbClr val="7F7F7F"/>
            </a:solidFill>
            <a:prstDash val="dot"/>
            <a:roun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98" name="TextBox 20"/>
          <p:cNvSpPr/>
          <p:nvPr/>
        </p:nvSpPr>
        <p:spPr>
          <a:xfrm>
            <a:off x="1867680" y="3275280"/>
            <a:ext cx="1047240" cy="367878"/>
          </a:xfrm>
          <a:prstGeom prst="rect">
            <a:avLst/>
          </a:prstGeom>
          <a:noFill/>
          <a:ln w="38100">
            <a:solidFill>
              <a:srgbClr val="FF66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dirty="0" smtClean="0">
                <a:latin typeface="Arial"/>
              </a:rPr>
              <a:t>Eyes</a:t>
            </a:r>
            <a:endParaRPr lang="ru-RU" sz="1800" b="0" strike="noStrike" spc="-1" dirty="0">
              <a:latin typeface="Arial"/>
            </a:endParaRPr>
          </a:p>
        </p:txBody>
      </p:sp>
      <p:sp>
        <p:nvSpPr>
          <p:cNvPr id="99" name="Соединительная линия уступом 23"/>
          <p:cNvSpPr/>
          <p:nvPr/>
        </p:nvSpPr>
        <p:spPr>
          <a:xfrm rot="10800000" flipV="1">
            <a:off x="2948760" y="1700280"/>
            <a:ext cx="1511280" cy="1727280"/>
          </a:xfrm>
          <a:prstGeom prst="bentConnector3">
            <a:avLst>
              <a:gd name="adj1" fmla="val 69301"/>
            </a:avLst>
          </a:prstGeom>
          <a:noFill/>
          <a:ln w="9525">
            <a:solidFill>
              <a:srgbClr val="7F7F7F"/>
            </a:solidFill>
            <a:prstDash val="dot"/>
            <a:roun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00" name="Соединительная линия уступом 25"/>
          <p:cNvSpPr/>
          <p:nvPr/>
        </p:nvSpPr>
        <p:spPr>
          <a:xfrm rot="10800000" flipV="1">
            <a:off x="2877120" y="3140640"/>
            <a:ext cx="1799280" cy="862560"/>
          </a:xfrm>
          <a:prstGeom prst="bentConnector3">
            <a:avLst>
              <a:gd name="adj1" fmla="val 63066"/>
            </a:avLst>
          </a:prstGeom>
          <a:noFill/>
          <a:ln w="9525">
            <a:solidFill>
              <a:srgbClr val="7F7F7F"/>
            </a:solidFill>
            <a:prstDash val="dot"/>
            <a:roun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grpSp>
        <p:nvGrpSpPr>
          <p:cNvPr id="101" name="Группа 3"/>
          <p:cNvGrpSpPr/>
          <p:nvPr/>
        </p:nvGrpSpPr>
        <p:grpSpPr>
          <a:xfrm>
            <a:off x="5077080" y="2708640"/>
            <a:ext cx="3309840" cy="2662920"/>
            <a:chOff x="5077080" y="2708640"/>
            <a:chExt cx="3309840" cy="2662920"/>
          </a:xfrm>
        </p:grpSpPr>
        <p:sp>
          <p:nvSpPr>
            <p:cNvPr id="102" name="Соединительная линия уступом 9"/>
            <p:cNvSpPr/>
            <p:nvPr/>
          </p:nvSpPr>
          <p:spPr>
            <a:xfrm rot="10800000" flipV="1">
              <a:off x="5509440" y="2924280"/>
              <a:ext cx="718560" cy="214920"/>
            </a:xfrm>
            <a:prstGeom prst="bentConnector3">
              <a:avLst>
                <a:gd name="adj1" fmla="val 50000"/>
              </a:avLst>
            </a:prstGeom>
            <a:noFill/>
            <a:ln w="9525">
              <a:solidFill>
                <a:srgbClr val="7F7F7F"/>
              </a:solidFill>
              <a:prstDash val="dot"/>
              <a:roun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03" name="TextBox 15"/>
            <p:cNvSpPr/>
            <p:nvPr/>
          </p:nvSpPr>
          <p:spPr>
            <a:xfrm>
              <a:off x="6228000" y="3346920"/>
              <a:ext cx="1366920" cy="367878"/>
            </a:xfrm>
            <a:prstGeom prst="rect">
              <a:avLst/>
            </a:prstGeom>
            <a:noFill/>
            <a:ln w="38100">
              <a:solidFill>
                <a:srgbClr val="FF66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pc="-1" dirty="0" smtClean="0">
                  <a:solidFill>
                    <a:srgbClr val="000000"/>
                  </a:solidFill>
                  <a:latin typeface="Arial"/>
                </a:rPr>
                <a:t>Kidneys</a:t>
              </a:r>
              <a:endParaRPr lang="ru-RU" sz="1800" b="0" strike="noStrike" spc="-1" dirty="0">
                <a:latin typeface="Arial"/>
              </a:endParaRPr>
            </a:p>
          </p:txBody>
        </p:sp>
        <p:sp>
          <p:nvSpPr>
            <p:cNvPr id="104" name="TextBox 16"/>
            <p:cNvSpPr/>
            <p:nvPr/>
          </p:nvSpPr>
          <p:spPr>
            <a:xfrm>
              <a:off x="6228000" y="2708640"/>
              <a:ext cx="1701154" cy="367878"/>
            </a:xfrm>
            <a:prstGeom prst="rect">
              <a:avLst/>
            </a:prstGeom>
            <a:noFill/>
            <a:ln w="38100">
              <a:solidFill>
                <a:srgbClr val="FF66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GB" spc="-1" dirty="0" smtClean="0">
                  <a:solidFill>
                    <a:srgbClr val="000000"/>
                  </a:solidFill>
                  <a:latin typeface="Arial"/>
                </a:rPr>
                <a:t>Blood vessels</a:t>
              </a:r>
              <a:endParaRPr lang="ru-RU" sz="1800" b="0" strike="noStrike" spc="-1" dirty="0">
                <a:latin typeface="Arial"/>
              </a:endParaRPr>
            </a:p>
          </p:txBody>
        </p:sp>
        <p:sp>
          <p:nvSpPr>
            <p:cNvPr id="105" name="TextBox 19"/>
            <p:cNvSpPr/>
            <p:nvPr/>
          </p:nvSpPr>
          <p:spPr>
            <a:xfrm>
              <a:off x="6173280" y="4859640"/>
              <a:ext cx="2213640" cy="367878"/>
            </a:xfrm>
            <a:prstGeom prst="rect">
              <a:avLst/>
            </a:prstGeom>
            <a:noFill/>
            <a:ln w="38100">
              <a:solidFill>
                <a:srgbClr val="FF66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pc="-1" dirty="0" smtClean="0">
                  <a:solidFill>
                    <a:srgbClr val="000000"/>
                  </a:solidFill>
                  <a:latin typeface="Arial"/>
                </a:rPr>
                <a:t>Skeletal muscles</a:t>
              </a:r>
              <a:endParaRPr lang="ru-RU" sz="1800" b="0" strike="noStrike" spc="-1" dirty="0">
                <a:latin typeface="Arial"/>
              </a:endParaRPr>
            </a:p>
          </p:txBody>
        </p:sp>
        <p:sp>
          <p:nvSpPr>
            <p:cNvPr id="106" name="Соединительная линия уступом 37"/>
            <p:cNvSpPr/>
            <p:nvPr/>
          </p:nvSpPr>
          <p:spPr>
            <a:xfrm rot="10800000" flipV="1">
              <a:off x="5077080" y="3500280"/>
              <a:ext cx="1150920" cy="214920"/>
            </a:xfrm>
            <a:prstGeom prst="bentConnector3">
              <a:avLst>
                <a:gd name="adj1" fmla="val 50000"/>
              </a:avLst>
            </a:prstGeom>
            <a:noFill/>
            <a:ln w="9525">
              <a:solidFill>
                <a:srgbClr val="7F7F7F"/>
              </a:solidFill>
              <a:prstDash val="dot"/>
              <a:roun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107" name="Соединительная линия уступом 40"/>
            <p:cNvSpPr/>
            <p:nvPr/>
          </p:nvSpPr>
          <p:spPr>
            <a:xfrm rot="10800000" flipV="1">
              <a:off x="5221080" y="5003280"/>
              <a:ext cx="952200" cy="368280"/>
            </a:xfrm>
            <a:prstGeom prst="bentConnector3">
              <a:avLst>
                <a:gd name="adj1" fmla="val 50000"/>
              </a:avLst>
            </a:prstGeom>
            <a:noFill/>
            <a:ln w="9525">
              <a:solidFill>
                <a:srgbClr val="7F7F7F"/>
              </a:solidFill>
              <a:prstDash val="dot"/>
              <a:roun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grpSp>
      <p:sp>
        <p:nvSpPr>
          <p:cNvPr id="108" name="TextBox 2"/>
          <p:cNvSpPr/>
          <p:nvPr/>
        </p:nvSpPr>
        <p:spPr>
          <a:xfrm>
            <a:off x="10027440" y="4104360"/>
            <a:ext cx="183600" cy="368280"/>
          </a:xfrm>
          <a:prstGeom prst="rect">
            <a:avLst/>
          </a:prstGeom>
          <a:noFill/>
          <a:ln w="0">
            <a:noFill/>
          </a:ln>
        </p:spPr>
        <p:style>
          <a:lnRef idx="0">
            <a:scrgbClr r="0" g="0" b="0"/>
          </a:lnRef>
          <a:fillRef idx="0">
            <a:scrgbClr r="0" g="0" b="0"/>
          </a:fillRef>
          <a:effectRef idx="0">
            <a:scrgbClr r="0" g="0" b="0"/>
          </a:effectRef>
          <a:fontRef idx="minor"/>
        </p:style>
      </p:sp>
      <p:pic>
        <p:nvPicPr>
          <p:cNvPr id="109" name="Picture 108"/>
          <p:cNvPicPr/>
          <p:nvPr/>
        </p:nvPicPr>
        <p:blipFill>
          <a:blip r:embed="rId4"/>
          <a:stretch/>
        </p:blipFill>
        <p:spPr>
          <a:xfrm>
            <a:off x="7776000" y="6308640"/>
            <a:ext cx="1000080" cy="25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Заголовок 1"/>
          <p:cNvSpPr/>
          <p:nvPr/>
        </p:nvSpPr>
        <p:spPr>
          <a:xfrm>
            <a:off x="457200" y="44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GB" sz="2800" b="1" spc="-1" dirty="0" smtClean="0">
                <a:solidFill>
                  <a:srgbClr val="000000"/>
                </a:solidFill>
                <a:latin typeface="Arial"/>
                <a:ea typeface="DejaVu Sans"/>
              </a:rPr>
              <a:t>The </a:t>
            </a:r>
            <a:r>
              <a:rPr lang="en-US" sz="2800" b="1" spc="-1" dirty="0">
                <a:solidFill>
                  <a:srgbClr val="000000"/>
                </a:solidFill>
                <a:latin typeface="Arial"/>
                <a:ea typeface="DejaVu Sans"/>
              </a:rPr>
              <a:t>R</a:t>
            </a:r>
            <a:r>
              <a:rPr lang="en-GB" sz="2800" b="1" spc="-1" dirty="0" smtClean="0">
                <a:solidFill>
                  <a:srgbClr val="000000"/>
                </a:solidFill>
                <a:latin typeface="Arial"/>
                <a:ea typeface="DejaVu Sans"/>
              </a:rPr>
              <a:t>ole </a:t>
            </a:r>
            <a:r>
              <a:rPr lang="en-GB" sz="2800" b="1" spc="-1" dirty="0">
                <a:solidFill>
                  <a:srgbClr val="000000"/>
                </a:solidFill>
                <a:latin typeface="Arial"/>
                <a:ea typeface="DejaVu Sans"/>
              </a:rPr>
              <a:t>of Taurine</a:t>
            </a:r>
            <a:r>
              <a:rPr lang="ru-RU" sz="2800" b="1" spc="-1" dirty="0">
                <a:solidFill>
                  <a:srgbClr val="000000"/>
                </a:solidFill>
                <a:latin typeface="Arial"/>
                <a:ea typeface="DejaVu Sans"/>
              </a:rPr>
              <a:t> </a:t>
            </a:r>
            <a:endParaRPr lang="ru-RU" sz="2800" b="1" spc="-1" dirty="0">
              <a:solidFill>
                <a:srgbClr val="000000"/>
              </a:solidFill>
              <a:latin typeface="Arial"/>
              <a:ea typeface="DejaVu Sans"/>
            </a:endParaRPr>
          </a:p>
        </p:txBody>
      </p:sp>
      <p:sp>
        <p:nvSpPr>
          <p:cNvPr id="111" name="Прямоугольник 3"/>
          <p:cNvSpPr/>
          <p:nvPr/>
        </p:nvSpPr>
        <p:spPr>
          <a:xfrm>
            <a:off x="341280" y="3006855"/>
            <a:ext cx="278892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dirty="0"/>
              <a:t>Improves blood circulation and metabolic processes in the cardiac muscle</a:t>
            </a:r>
            <a:endParaRPr lang="ru-RU" sz="1400" b="0" strike="noStrike" spc="-1" dirty="0">
              <a:latin typeface="Arial"/>
            </a:endParaRPr>
          </a:p>
        </p:txBody>
      </p:sp>
      <p:pic>
        <p:nvPicPr>
          <p:cNvPr id="112" name="Изображение 6"/>
          <p:cNvPicPr/>
          <p:nvPr/>
        </p:nvPicPr>
        <p:blipFill>
          <a:blip r:embed="rId3"/>
          <a:stretch/>
        </p:blipFill>
        <p:spPr>
          <a:xfrm>
            <a:off x="3942000" y="1412280"/>
            <a:ext cx="1420920" cy="1420920"/>
          </a:xfrm>
          <a:prstGeom prst="rect">
            <a:avLst/>
          </a:prstGeom>
          <a:ln w="0">
            <a:noFill/>
          </a:ln>
        </p:spPr>
      </p:pic>
      <p:sp>
        <p:nvSpPr>
          <p:cNvPr id="113" name="Прямоугольник 5"/>
          <p:cNvSpPr/>
          <p:nvPr/>
        </p:nvSpPr>
        <p:spPr>
          <a:xfrm>
            <a:off x="3212640" y="3019768"/>
            <a:ext cx="29329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dirty="0" smtClean="0"/>
              <a:t>Reduces </a:t>
            </a:r>
            <a:r>
              <a:rPr lang="en-US" sz="1400" dirty="0"/>
              <a:t>the formation of "bad" cholesterol in the blood</a:t>
            </a:r>
            <a:endParaRPr lang="ru-RU" sz="1400" b="0" strike="noStrike" spc="-1" dirty="0">
              <a:latin typeface="Arial"/>
            </a:endParaRPr>
          </a:p>
        </p:txBody>
      </p:sp>
      <p:pic>
        <p:nvPicPr>
          <p:cNvPr id="114" name="Изображение 7"/>
          <p:cNvPicPr/>
          <p:nvPr/>
        </p:nvPicPr>
        <p:blipFill>
          <a:blip r:embed="rId4"/>
          <a:stretch/>
        </p:blipFill>
        <p:spPr>
          <a:xfrm>
            <a:off x="6804000" y="1412280"/>
            <a:ext cx="1409040" cy="1409040"/>
          </a:xfrm>
          <a:prstGeom prst="rect">
            <a:avLst/>
          </a:prstGeom>
          <a:ln w="0">
            <a:noFill/>
          </a:ln>
        </p:spPr>
      </p:pic>
      <p:pic>
        <p:nvPicPr>
          <p:cNvPr id="115" name="Изображение 8"/>
          <p:cNvPicPr/>
          <p:nvPr/>
        </p:nvPicPr>
        <p:blipFill>
          <a:blip r:embed="rId5"/>
          <a:stretch/>
        </p:blipFill>
        <p:spPr>
          <a:xfrm>
            <a:off x="5651640" y="3932640"/>
            <a:ext cx="1438920" cy="1438920"/>
          </a:xfrm>
          <a:prstGeom prst="rect">
            <a:avLst/>
          </a:prstGeom>
          <a:ln w="0">
            <a:noFill/>
          </a:ln>
        </p:spPr>
      </p:pic>
      <p:sp>
        <p:nvSpPr>
          <p:cNvPr id="116" name="Прямоугольник 9"/>
          <p:cNvSpPr/>
          <p:nvPr/>
        </p:nvSpPr>
        <p:spPr>
          <a:xfrm>
            <a:off x="6228000" y="3041271"/>
            <a:ext cx="25729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dirty="0"/>
              <a:t>Protects healthy cells from free radicals</a:t>
            </a:r>
            <a:endParaRPr lang="ru-RU" sz="1400" b="0" strike="noStrike" spc="-1" dirty="0">
              <a:latin typeface="Arial"/>
            </a:endParaRPr>
          </a:p>
        </p:txBody>
      </p:sp>
      <p:pic>
        <p:nvPicPr>
          <p:cNvPr id="117" name="Изображение 10"/>
          <p:cNvPicPr/>
          <p:nvPr/>
        </p:nvPicPr>
        <p:blipFill>
          <a:blip r:embed="rId6"/>
          <a:stretch/>
        </p:blipFill>
        <p:spPr>
          <a:xfrm>
            <a:off x="2267280" y="3932640"/>
            <a:ext cx="1438920" cy="1438920"/>
          </a:xfrm>
          <a:prstGeom prst="rect">
            <a:avLst/>
          </a:prstGeom>
          <a:ln w="0">
            <a:noFill/>
          </a:ln>
        </p:spPr>
      </p:pic>
      <p:sp>
        <p:nvSpPr>
          <p:cNvPr id="118" name="Прямоугольник 11"/>
          <p:cNvSpPr/>
          <p:nvPr/>
        </p:nvSpPr>
        <p:spPr>
          <a:xfrm>
            <a:off x="1403280" y="5539680"/>
            <a:ext cx="316728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dirty="0"/>
              <a:t>Supports the necessary levels of vitamins C, E, and the protective protein glutathione in the body</a:t>
            </a:r>
            <a:endParaRPr lang="ru-RU" sz="1400" b="0" strike="noStrike" spc="-1" dirty="0">
              <a:latin typeface="Arial"/>
            </a:endParaRPr>
          </a:p>
        </p:txBody>
      </p:sp>
      <p:sp>
        <p:nvSpPr>
          <p:cNvPr id="119" name="Прямоугольник 12"/>
          <p:cNvSpPr/>
          <p:nvPr/>
        </p:nvSpPr>
        <p:spPr>
          <a:xfrm>
            <a:off x="4859640" y="5539680"/>
            <a:ext cx="33534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dirty="0"/>
              <a:t>Is essential for the functioning </a:t>
            </a:r>
            <a:endParaRPr lang="ru-RU" sz="1400" dirty="0" smtClean="0"/>
          </a:p>
          <a:p>
            <a:pPr algn="ctr">
              <a:lnSpc>
                <a:spcPct val="100000"/>
              </a:lnSpc>
            </a:pPr>
            <a:r>
              <a:rPr lang="en-US" sz="1400" dirty="0" smtClean="0"/>
              <a:t>of </a:t>
            </a:r>
            <a:r>
              <a:rPr lang="en-US" sz="1400" dirty="0"/>
              <a:t>the biliary system</a:t>
            </a:r>
            <a:endParaRPr lang="ru-RU" sz="1400" b="0" strike="noStrike" spc="-1" dirty="0">
              <a:latin typeface="Arial"/>
            </a:endParaRPr>
          </a:p>
        </p:txBody>
      </p:sp>
      <p:pic>
        <p:nvPicPr>
          <p:cNvPr id="120" name="Изображение 13"/>
          <p:cNvPicPr/>
          <p:nvPr/>
        </p:nvPicPr>
        <p:blipFill>
          <a:blip r:embed="rId7"/>
          <a:stretch/>
        </p:blipFill>
        <p:spPr>
          <a:xfrm>
            <a:off x="971280" y="1412280"/>
            <a:ext cx="1438920" cy="1438920"/>
          </a:xfrm>
          <a:prstGeom prst="rect">
            <a:avLst/>
          </a:prstGeom>
          <a:ln w="0">
            <a:noFill/>
          </a:ln>
        </p:spPr>
      </p:pic>
      <p:pic>
        <p:nvPicPr>
          <p:cNvPr id="121" name="Picture 120"/>
          <p:cNvPicPr/>
          <p:nvPr/>
        </p:nvPicPr>
        <p:blipFill>
          <a:blip r:embed="rId8"/>
          <a:stretch/>
        </p:blipFill>
        <p:spPr>
          <a:xfrm>
            <a:off x="7776000" y="6308640"/>
            <a:ext cx="1000080" cy="25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dissolve">
                                      <p:cBhvr additive="repl">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fill="hold" nodeType="click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dissolve">
                                      <p:cBhvr additive="repl">
                                        <p:cTn id="16" dur="500"/>
                                        <p:tgtEl>
                                          <p:spTgt spid="1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fill="hold" nodeType="click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dissolve">
                                      <p:cBhvr additive="repl">
                                        <p:cTn id="25" dur="500"/>
                                        <p:tgtEl>
                                          <p:spTgt spid="1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fill="hold" nodeType="click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dissolve">
                                      <p:cBhvr additive="repl">
                                        <p:cTn id="34" dur="500"/>
                                        <p:tgtEl>
                                          <p:spTgt spid="1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dissolve">
                                      <p:cBhvr additive="repl">
                                        <p:cTn id="43" dur="500"/>
                                        <p:tgtEl>
                                          <p:spTgt spid="1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Заголовок 1"/>
          <p:cNvSpPr/>
          <p:nvPr/>
        </p:nvSpPr>
        <p:spPr>
          <a:xfrm>
            <a:off x="518400" y="53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smtClean="0">
                <a:solidFill>
                  <a:srgbClr val="000000"/>
                </a:solidFill>
                <a:latin typeface="Arial"/>
                <a:ea typeface="DejaVu Sans"/>
              </a:rPr>
              <a:t>The </a:t>
            </a:r>
            <a:r>
              <a:rPr lang="en-US" sz="2800" b="1" spc="-1" dirty="0">
                <a:solidFill>
                  <a:srgbClr val="000000"/>
                </a:solidFill>
                <a:latin typeface="Arial"/>
                <a:ea typeface="DejaVu Sans"/>
              </a:rPr>
              <a:t>B</a:t>
            </a:r>
            <a:r>
              <a:rPr lang="en-US" sz="2800" b="1" spc="-1" dirty="0" smtClean="0">
                <a:solidFill>
                  <a:srgbClr val="000000"/>
                </a:solidFill>
                <a:latin typeface="Arial"/>
                <a:ea typeface="DejaVu Sans"/>
              </a:rPr>
              <a:t>ody's </a:t>
            </a:r>
            <a:r>
              <a:rPr lang="en-US" sz="2800" b="1" spc="-1" dirty="0">
                <a:solidFill>
                  <a:srgbClr val="000000"/>
                </a:solidFill>
                <a:latin typeface="Arial"/>
                <a:ea typeface="DejaVu Sans"/>
              </a:rPr>
              <a:t>N</a:t>
            </a:r>
            <a:r>
              <a:rPr lang="en-US" sz="2800" b="1" spc="-1" dirty="0" smtClean="0">
                <a:solidFill>
                  <a:srgbClr val="000000"/>
                </a:solidFill>
                <a:latin typeface="Arial"/>
                <a:ea typeface="DejaVu Sans"/>
              </a:rPr>
              <a:t>eed </a:t>
            </a:r>
            <a:r>
              <a:rPr lang="en-US" sz="2800" b="1" spc="-1" dirty="0">
                <a:solidFill>
                  <a:srgbClr val="000000"/>
                </a:solidFill>
                <a:latin typeface="Arial"/>
                <a:ea typeface="DejaVu Sans"/>
              </a:rPr>
              <a:t>for </a:t>
            </a:r>
            <a:r>
              <a:rPr lang="en-US" sz="2800" b="1" spc="-1" dirty="0" smtClean="0">
                <a:solidFill>
                  <a:srgbClr val="000000"/>
                </a:solidFill>
                <a:latin typeface="Arial"/>
                <a:ea typeface="DejaVu Sans"/>
              </a:rPr>
              <a:t>Taurine</a:t>
            </a:r>
            <a:endParaRPr lang="ru-RU" sz="2800" b="1" spc="-1" dirty="0">
              <a:solidFill>
                <a:srgbClr val="000000"/>
              </a:solidFill>
              <a:latin typeface="Arial"/>
              <a:ea typeface="DejaVu Sans"/>
            </a:endParaRPr>
          </a:p>
        </p:txBody>
      </p:sp>
      <p:pic>
        <p:nvPicPr>
          <p:cNvPr id="123" name="Изображение 7" descr="Man.png"/>
          <p:cNvPicPr/>
          <p:nvPr/>
        </p:nvPicPr>
        <p:blipFill>
          <a:blip r:embed="rId3"/>
          <a:stretch/>
        </p:blipFill>
        <p:spPr>
          <a:xfrm>
            <a:off x="1509840" y="1123920"/>
            <a:ext cx="6589080" cy="5436000"/>
          </a:xfrm>
          <a:prstGeom prst="rect">
            <a:avLst/>
          </a:prstGeom>
          <a:ln w="0">
            <a:noFill/>
          </a:ln>
        </p:spPr>
      </p:pic>
      <p:pic>
        <p:nvPicPr>
          <p:cNvPr id="124" name="Picture 123"/>
          <p:cNvPicPr/>
          <p:nvPr/>
        </p:nvPicPr>
        <p:blipFill>
          <a:blip r:embed="rId4"/>
          <a:stretch/>
        </p:blipFill>
        <p:spPr>
          <a:xfrm>
            <a:off x="7776000" y="6308640"/>
            <a:ext cx="1000080" cy="25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Заголовок 1"/>
          <p:cNvSpPr/>
          <p:nvPr/>
        </p:nvSpPr>
        <p:spPr>
          <a:xfrm>
            <a:off x="457200" y="53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trike="noStrike" spc="-1" dirty="0" smtClean="0">
                <a:solidFill>
                  <a:srgbClr val="000000"/>
                </a:solidFill>
                <a:latin typeface="Arial"/>
                <a:ea typeface="DejaVu Sans"/>
              </a:rPr>
              <a:t>Taurin</a:t>
            </a:r>
            <a:r>
              <a:rPr lang="en-US" sz="2800" b="1" spc="-1" dirty="0" smtClean="0">
                <a:solidFill>
                  <a:srgbClr val="000000"/>
                </a:solidFill>
                <a:latin typeface="Arial"/>
                <a:ea typeface="DejaVu Sans"/>
              </a:rPr>
              <a:t>e influences on</a:t>
            </a:r>
            <a:r>
              <a:rPr lang="en-US" sz="2800" b="1" strike="noStrike" spc="-1" dirty="0" smtClean="0">
                <a:solidFill>
                  <a:srgbClr val="000000"/>
                </a:solidFill>
                <a:latin typeface="Arial"/>
                <a:ea typeface="DejaVu Sans"/>
              </a:rPr>
              <a:t>:</a:t>
            </a:r>
            <a:endParaRPr lang="ru-RU" sz="2800" b="0" strike="noStrike" spc="-1" dirty="0">
              <a:latin typeface="Arial"/>
            </a:endParaRPr>
          </a:p>
        </p:txBody>
      </p:sp>
      <p:pic>
        <p:nvPicPr>
          <p:cNvPr id="126" name="Picture 2"/>
          <p:cNvPicPr/>
          <p:nvPr/>
        </p:nvPicPr>
        <p:blipFill>
          <a:blip r:embed="rId3"/>
          <a:stretch/>
        </p:blipFill>
        <p:spPr>
          <a:xfrm>
            <a:off x="2033280" y="1878120"/>
            <a:ext cx="1562760" cy="2231280"/>
          </a:xfrm>
          <a:prstGeom prst="rect">
            <a:avLst/>
          </a:prstGeom>
          <a:ln w="0">
            <a:noFill/>
          </a:ln>
        </p:spPr>
      </p:pic>
      <p:pic>
        <p:nvPicPr>
          <p:cNvPr id="127" name="Picture 3"/>
          <p:cNvPicPr/>
          <p:nvPr/>
        </p:nvPicPr>
        <p:blipFill>
          <a:blip r:embed="rId4"/>
          <a:stretch/>
        </p:blipFill>
        <p:spPr>
          <a:xfrm>
            <a:off x="4553280" y="736200"/>
            <a:ext cx="3296520" cy="5048640"/>
          </a:xfrm>
          <a:prstGeom prst="rect">
            <a:avLst/>
          </a:prstGeom>
          <a:ln w="0">
            <a:noFill/>
          </a:ln>
          <a:effectLst>
            <a:softEdge rad="112680"/>
          </a:effectLst>
        </p:spPr>
      </p:pic>
      <p:sp>
        <p:nvSpPr>
          <p:cNvPr id="128" name="Прямоугольник 2"/>
          <p:cNvSpPr/>
          <p:nvPr/>
        </p:nvSpPr>
        <p:spPr>
          <a:xfrm>
            <a:off x="1547280" y="4417560"/>
            <a:ext cx="25009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dirty="0"/>
              <a:t>Active growth and rapid development of a </a:t>
            </a:r>
            <a:r>
              <a:rPr lang="en-US" sz="1400" dirty="0" smtClean="0"/>
              <a:t>child</a:t>
            </a:r>
            <a:endParaRPr lang="ru-RU" sz="1400" b="0" strike="noStrike" spc="-1" dirty="0">
              <a:latin typeface="Arial"/>
            </a:endParaRPr>
          </a:p>
        </p:txBody>
      </p:sp>
      <p:sp>
        <p:nvSpPr>
          <p:cNvPr id="129" name="Прямоугольник 6"/>
          <p:cNvSpPr/>
          <p:nvPr/>
        </p:nvSpPr>
        <p:spPr>
          <a:xfrm>
            <a:off x="4409280" y="5497560"/>
            <a:ext cx="35272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dirty="0"/>
              <a:t>Protection of the heart during increased physical </a:t>
            </a:r>
            <a:r>
              <a:rPr lang="en-US" sz="1400" dirty="0" smtClean="0"/>
              <a:t>exertion</a:t>
            </a:r>
            <a:endParaRPr lang="ru-RU" sz="1400" b="0" strike="noStrike" spc="-1" dirty="0">
              <a:latin typeface="Arial"/>
            </a:endParaRPr>
          </a:p>
        </p:txBody>
      </p:sp>
      <p:pic>
        <p:nvPicPr>
          <p:cNvPr id="130" name="Picture 129"/>
          <p:cNvPicPr/>
          <p:nvPr/>
        </p:nvPicPr>
        <p:blipFill>
          <a:blip r:embed="rId5"/>
          <a:stretch/>
        </p:blipFill>
        <p:spPr>
          <a:xfrm>
            <a:off x="7776000" y="6308640"/>
            <a:ext cx="1000080" cy="25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randombar(horizontal)">
                                      <p:cBhvr additive="repl">
                                        <p:cTn id="7" dur="500"/>
                                        <p:tgtEl>
                                          <p:spTgt spid="126"/>
                                        </p:tgtEl>
                                      </p:cBhvr>
                                    </p:animEffect>
                                  </p:childTnLst>
                                </p:cTn>
                              </p:par>
                              <p:par>
                                <p:cTn id="8" presetID="14" presetClass="entr" presetSubtype="1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randombar(horizontal)">
                                      <p:cBhvr additive="repl">
                                        <p:cTn id="10" dur="500"/>
                                        <p:tgtEl>
                                          <p:spTgt spid="1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randombar(horizontal)">
                                      <p:cBhvr additive="repl">
                                        <p:cTn id="15" dur="500"/>
                                        <p:tgtEl>
                                          <p:spTgt spid="127"/>
                                        </p:tgtEl>
                                      </p:cBhvr>
                                    </p:animEffect>
                                  </p:childTnLst>
                                </p:cTn>
                              </p:par>
                              <p:par>
                                <p:cTn id="16" presetID="14" presetClass="entr" presetSubtype="10" fill="hold" nodeType="withEffect">
                                  <p:stCondLst>
                                    <p:cond delay="0"/>
                                  </p:stCondLst>
                                  <p:childTnLst>
                                    <p:set>
                                      <p:cBhvr>
                                        <p:cTn id="17" dur="1" fill="hold">
                                          <p:stCondLst>
                                            <p:cond delay="0"/>
                                          </p:stCondLst>
                                        </p:cTn>
                                        <p:tgtEl>
                                          <p:spTgt spid="129"/>
                                        </p:tgtEl>
                                        <p:attrNameLst>
                                          <p:attrName>style.visibility</p:attrName>
                                        </p:attrNameLst>
                                      </p:cBhvr>
                                      <p:to>
                                        <p:strVal val="visible"/>
                                      </p:to>
                                    </p:set>
                                    <p:animEffect transition="in" filter="randombar(horizontal)">
                                      <p:cBhvr additive="repl">
                                        <p:cTn id="18"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Заголовок 1"/>
          <p:cNvSpPr/>
          <p:nvPr/>
        </p:nvSpPr>
        <p:spPr>
          <a:xfrm>
            <a:off x="323280" y="117360"/>
            <a:ext cx="864000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trike="noStrike" spc="-1" dirty="0" smtClean="0">
                <a:solidFill>
                  <a:srgbClr val="000000"/>
                </a:solidFill>
                <a:latin typeface="Arial"/>
                <a:ea typeface="DejaVu Sans"/>
              </a:rPr>
              <a:t>"</a:t>
            </a:r>
            <a:r>
              <a:rPr lang="en-GB" sz="2800" b="1" spc="-1" dirty="0" smtClean="0">
                <a:solidFill>
                  <a:srgbClr val="000000"/>
                </a:solidFill>
                <a:latin typeface="Arial"/>
                <a:ea typeface="DejaVu Sans"/>
              </a:rPr>
              <a:t>Hidden</a:t>
            </a:r>
            <a:r>
              <a:rPr lang="en-GB" sz="2800" b="1" spc="-1" dirty="0">
                <a:solidFill>
                  <a:srgbClr val="000000"/>
                </a:solidFill>
                <a:latin typeface="Arial"/>
                <a:ea typeface="DejaVu Sans"/>
              </a:rPr>
              <a:t>" </a:t>
            </a:r>
            <a:r>
              <a:rPr lang="en-GB" sz="2800" b="1" spc="-1" dirty="0" smtClean="0">
                <a:solidFill>
                  <a:srgbClr val="000000"/>
                </a:solidFill>
                <a:latin typeface="Arial"/>
                <a:ea typeface="DejaVu Sans"/>
              </a:rPr>
              <a:t>Taurine </a:t>
            </a:r>
            <a:r>
              <a:rPr lang="en-GB" sz="2800" b="1" spc="-1" dirty="0">
                <a:solidFill>
                  <a:srgbClr val="000000"/>
                </a:solidFill>
                <a:latin typeface="Arial"/>
                <a:ea typeface="DejaVu Sans"/>
              </a:rPr>
              <a:t>D</a:t>
            </a:r>
            <a:r>
              <a:rPr lang="en-GB" sz="2800" b="1" spc="-1" dirty="0" smtClean="0">
                <a:solidFill>
                  <a:srgbClr val="000000"/>
                </a:solidFill>
                <a:latin typeface="Arial"/>
                <a:ea typeface="DejaVu Sans"/>
              </a:rPr>
              <a:t>eficiency</a:t>
            </a:r>
            <a:endParaRPr lang="ru-RU" sz="2800" b="1" spc="-1" dirty="0">
              <a:solidFill>
                <a:srgbClr val="000000"/>
              </a:solidFill>
              <a:latin typeface="Arial"/>
              <a:ea typeface="DejaVu Sans"/>
            </a:endParaRPr>
          </a:p>
        </p:txBody>
      </p:sp>
      <p:pic>
        <p:nvPicPr>
          <p:cNvPr id="132" name="Picture 2"/>
          <p:cNvPicPr/>
          <p:nvPr/>
        </p:nvPicPr>
        <p:blipFill>
          <a:blip r:embed="rId3"/>
          <a:stretch/>
        </p:blipFill>
        <p:spPr>
          <a:xfrm>
            <a:off x="-11880" y="1772280"/>
            <a:ext cx="2295000" cy="2295000"/>
          </a:xfrm>
          <a:prstGeom prst="rect">
            <a:avLst/>
          </a:prstGeom>
          <a:ln w="0">
            <a:noFill/>
          </a:ln>
        </p:spPr>
      </p:pic>
      <p:pic>
        <p:nvPicPr>
          <p:cNvPr id="133" name="Picture 2"/>
          <p:cNvPicPr/>
          <p:nvPr/>
        </p:nvPicPr>
        <p:blipFill>
          <a:blip r:embed="rId4"/>
          <a:stretch/>
        </p:blipFill>
        <p:spPr>
          <a:xfrm>
            <a:off x="2267280" y="1773720"/>
            <a:ext cx="2303280" cy="2303280"/>
          </a:xfrm>
          <a:prstGeom prst="rect">
            <a:avLst/>
          </a:prstGeom>
          <a:ln w="0">
            <a:noFill/>
          </a:ln>
        </p:spPr>
      </p:pic>
      <p:pic>
        <p:nvPicPr>
          <p:cNvPr id="134" name="Picture 2"/>
          <p:cNvPicPr/>
          <p:nvPr/>
        </p:nvPicPr>
        <p:blipFill>
          <a:blip r:embed="rId5"/>
          <a:stretch/>
        </p:blipFill>
        <p:spPr>
          <a:xfrm>
            <a:off x="4572000" y="1773720"/>
            <a:ext cx="2303280" cy="2303280"/>
          </a:xfrm>
          <a:prstGeom prst="rect">
            <a:avLst/>
          </a:prstGeom>
          <a:ln w="0">
            <a:noFill/>
          </a:ln>
        </p:spPr>
      </p:pic>
      <p:pic>
        <p:nvPicPr>
          <p:cNvPr id="135" name="Picture 2"/>
          <p:cNvPicPr/>
          <p:nvPr/>
        </p:nvPicPr>
        <p:blipFill>
          <a:blip r:embed="rId6"/>
          <a:stretch/>
        </p:blipFill>
        <p:spPr>
          <a:xfrm>
            <a:off x="6840360" y="1773720"/>
            <a:ext cx="2303280" cy="2303280"/>
          </a:xfrm>
          <a:prstGeom prst="rect">
            <a:avLst/>
          </a:prstGeom>
          <a:ln w="0">
            <a:noFill/>
          </a:ln>
        </p:spPr>
      </p:pic>
      <p:sp>
        <p:nvSpPr>
          <p:cNvPr id="136" name="TextBox 2"/>
          <p:cNvSpPr/>
          <p:nvPr/>
        </p:nvSpPr>
        <p:spPr>
          <a:xfrm>
            <a:off x="427184" y="4309920"/>
            <a:ext cx="1374392"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1400" dirty="0"/>
              <a:t>Heart failure </a:t>
            </a:r>
            <a:endParaRPr lang="en-GB" sz="1400" dirty="0" smtClean="0"/>
          </a:p>
          <a:p>
            <a:pPr algn="ctr">
              <a:lnSpc>
                <a:spcPct val="100000"/>
              </a:lnSpc>
            </a:pPr>
            <a:r>
              <a:rPr lang="en-GB" sz="1400" dirty="0" smtClean="0"/>
              <a:t>and </a:t>
            </a:r>
            <a:r>
              <a:rPr lang="en-GB" sz="1400" dirty="0"/>
              <a:t>arrhythmia</a:t>
            </a:r>
            <a:endParaRPr lang="ru-RU" sz="1400" b="0" strike="noStrike" spc="-1" dirty="0">
              <a:latin typeface="Arial"/>
            </a:endParaRPr>
          </a:p>
        </p:txBody>
      </p:sp>
      <p:sp>
        <p:nvSpPr>
          <p:cNvPr id="137" name="TextBox 9"/>
          <p:cNvSpPr/>
          <p:nvPr/>
        </p:nvSpPr>
        <p:spPr>
          <a:xfrm>
            <a:off x="2369544" y="4309920"/>
            <a:ext cx="2100552" cy="73721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400" dirty="0"/>
              <a:t>Weakening of vision </a:t>
            </a:r>
            <a:endParaRPr lang="en-US" sz="1400" dirty="0" smtClean="0"/>
          </a:p>
          <a:p>
            <a:pPr algn="ctr">
              <a:lnSpc>
                <a:spcPct val="100000"/>
              </a:lnSpc>
            </a:pPr>
            <a:r>
              <a:rPr lang="en-US" sz="1400" dirty="0" smtClean="0"/>
              <a:t>and </a:t>
            </a:r>
            <a:r>
              <a:rPr lang="en-US" sz="1400" dirty="0"/>
              <a:t>the development of </a:t>
            </a:r>
            <a:endParaRPr lang="en-US" sz="1400" dirty="0" smtClean="0"/>
          </a:p>
          <a:p>
            <a:pPr algn="ctr">
              <a:lnSpc>
                <a:spcPct val="100000"/>
              </a:lnSpc>
            </a:pPr>
            <a:r>
              <a:rPr lang="en-US" sz="1400" dirty="0" smtClean="0"/>
              <a:t>eye </a:t>
            </a:r>
            <a:r>
              <a:rPr lang="en-US" sz="1400" dirty="0"/>
              <a:t>diseases</a:t>
            </a:r>
            <a:endParaRPr lang="ru-RU" sz="1400" b="0" strike="noStrike" spc="-1" dirty="0">
              <a:latin typeface="Arial"/>
            </a:endParaRPr>
          </a:p>
        </p:txBody>
      </p:sp>
      <p:sp>
        <p:nvSpPr>
          <p:cNvPr id="138" name="TextBox 12"/>
          <p:cNvSpPr/>
          <p:nvPr/>
        </p:nvSpPr>
        <p:spPr>
          <a:xfrm>
            <a:off x="4505735" y="4309920"/>
            <a:ext cx="2430770"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400" dirty="0"/>
              <a:t>Acute and chronic stresses, </a:t>
            </a:r>
            <a:endParaRPr lang="en-US" sz="1400" dirty="0" smtClean="0"/>
          </a:p>
          <a:p>
            <a:pPr algn="ctr">
              <a:lnSpc>
                <a:spcPct val="100000"/>
              </a:lnSpc>
            </a:pPr>
            <a:r>
              <a:rPr lang="en-US" sz="1400" dirty="0" smtClean="0"/>
              <a:t>memory </a:t>
            </a:r>
            <a:r>
              <a:rPr lang="en-US" sz="1400" dirty="0"/>
              <a:t>impairment</a:t>
            </a:r>
            <a:endParaRPr lang="ru-RU" sz="1400" b="0" strike="noStrike" spc="-1" dirty="0">
              <a:latin typeface="Arial"/>
            </a:endParaRPr>
          </a:p>
        </p:txBody>
      </p:sp>
      <p:sp>
        <p:nvSpPr>
          <p:cNvPr id="139" name="TextBox 13"/>
          <p:cNvSpPr/>
          <p:nvPr/>
        </p:nvSpPr>
        <p:spPr>
          <a:xfrm>
            <a:off x="7279529" y="4309920"/>
            <a:ext cx="1496220"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1400" dirty="0"/>
              <a:t>Weakness of </a:t>
            </a:r>
            <a:endParaRPr lang="en-GB" sz="1400" dirty="0" smtClean="0"/>
          </a:p>
          <a:p>
            <a:pPr algn="ctr">
              <a:lnSpc>
                <a:spcPct val="100000"/>
              </a:lnSpc>
            </a:pPr>
            <a:r>
              <a:rPr lang="en-GB" sz="1400" dirty="0" smtClean="0"/>
              <a:t>skeletal </a:t>
            </a:r>
            <a:r>
              <a:rPr lang="en-GB" sz="1400" dirty="0"/>
              <a:t>muscles</a:t>
            </a:r>
            <a:endParaRPr lang="ru-RU" sz="1400" b="0" strike="noStrike" spc="-1" dirty="0">
              <a:latin typeface="Arial"/>
            </a:endParaRPr>
          </a:p>
        </p:txBody>
      </p:sp>
      <p:pic>
        <p:nvPicPr>
          <p:cNvPr id="140" name="Picture 139"/>
          <p:cNvPicPr/>
          <p:nvPr/>
        </p:nvPicPr>
        <p:blipFill>
          <a:blip r:embed="rId7"/>
          <a:stretch/>
        </p:blipFill>
        <p:spPr>
          <a:xfrm>
            <a:off x="7776000" y="6308640"/>
            <a:ext cx="1000080" cy="25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dissolve">
                                      <p:cBhvr additive="repl">
                                        <p:cTn id="7" dur="500"/>
                                        <p:tgtEl>
                                          <p:spTgt spid="132"/>
                                        </p:tgtEl>
                                      </p:cBhvr>
                                    </p:animEffect>
                                  </p:childTnLst>
                                </p:cTn>
                              </p:par>
                              <p:par>
                                <p:cTn id="8" presetID="1" presetClass="entr"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fill="hold" nodeType="click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dissolve">
                                      <p:cBhvr additive="repl">
                                        <p:cTn id="14" dur="500"/>
                                        <p:tgtEl>
                                          <p:spTgt spid="133"/>
                                        </p:tgtEl>
                                      </p:cBhvr>
                                    </p:animEffect>
                                  </p:childTnLst>
                                </p:cTn>
                              </p:par>
                              <p:par>
                                <p:cTn id="15" presetID="1" presetClass="entr"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dissolve">
                                      <p:cBhvr additive="repl">
                                        <p:cTn id="21" dur="500"/>
                                        <p:tgtEl>
                                          <p:spTgt spid="134"/>
                                        </p:tgtEl>
                                      </p:cBhvr>
                                    </p:animEffect>
                                  </p:childTnLst>
                                </p:cTn>
                              </p:par>
                              <p:par>
                                <p:cTn id="22" presetID="1" presetClass="entr" fill="hold" nodeType="withEffect">
                                  <p:stCondLst>
                                    <p:cond delay="0"/>
                                  </p:stCondLst>
                                  <p:childTnLst>
                                    <p:set>
                                      <p:cBhvr>
                                        <p:cTn id="23" dur="1" fill="hold">
                                          <p:stCondLst>
                                            <p:cond delay="0"/>
                                          </p:stCondLst>
                                        </p:cTn>
                                        <p:tgtEl>
                                          <p:spTgt spid="1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fill="hold" nodeType="click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dissolve">
                                      <p:cBhvr additive="repl">
                                        <p:cTn id="28" dur="500"/>
                                        <p:tgtEl>
                                          <p:spTgt spid="135"/>
                                        </p:tgtEl>
                                      </p:cBhvr>
                                    </p:animEffect>
                                  </p:childTnLst>
                                </p:cTn>
                              </p:par>
                              <p:par>
                                <p:cTn id="29" presetID="1" presetClass="entr" fill="hold" nodeType="withEffect">
                                  <p:stCondLst>
                                    <p:cond delay="0"/>
                                  </p:stCondLst>
                                  <p:childTnLst>
                                    <p:set>
                                      <p:cBhvr>
                                        <p:cTn id="30"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Заголовок 1"/>
          <p:cNvSpPr/>
          <p:nvPr/>
        </p:nvSpPr>
        <p:spPr>
          <a:xfrm>
            <a:off x="467280" y="44280"/>
            <a:ext cx="8228520" cy="11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smtClean="0">
                <a:solidFill>
                  <a:srgbClr val="000000"/>
                </a:solidFill>
                <a:latin typeface="Calibri"/>
              </a:rPr>
              <a:t>Interesting Fact</a:t>
            </a:r>
            <a:endParaRPr lang="ru-RU" sz="2800" b="0" strike="noStrike" spc="-1" dirty="0">
              <a:latin typeface="Arial"/>
            </a:endParaRPr>
          </a:p>
        </p:txBody>
      </p:sp>
      <p:sp>
        <p:nvSpPr>
          <p:cNvPr id="142" name="TextBox 11"/>
          <p:cNvSpPr/>
          <p:nvPr/>
        </p:nvSpPr>
        <p:spPr>
          <a:xfrm>
            <a:off x="2114640" y="2861280"/>
            <a:ext cx="2383920" cy="348411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283"/>
              </a:spcBef>
              <a:spcAft>
                <a:spcPts val="283"/>
              </a:spcAft>
            </a:pPr>
            <a:r>
              <a:rPr lang="ru-RU" sz="2000" b="1" strike="noStrike" spc="-1" dirty="0">
                <a:solidFill>
                  <a:srgbClr val="000000"/>
                </a:solidFill>
                <a:latin typeface="Arial"/>
                <a:ea typeface="DejaVu Sans"/>
              </a:rPr>
              <a:t>- </a:t>
            </a:r>
            <a:r>
              <a:rPr lang="en-US" sz="2000" b="1" spc="-1" dirty="0" smtClean="0">
                <a:solidFill>
                  <a:srgbClr val="000000"/>
                </a:solidFill>
                <a:latin typeface="Arial"/>
                <a:ea typeface="DejaVu Sans"/>
              </a:rPr>
              <a:t>Caffeine</a:t>
            </a:r>
            <a:r>
              <a:rPr lang="uk-UA" sz="2000" b="1" strike="noStrike" spc="-1" dirty="0" smtClean="0">
                <a:solidFill>
                  <a:srgbClr val="000000"/>
                </a:solidFill>
                <a:latin typeface="Arial"/>
                <a:ea typeface="DejaVu Sans"/>
              </a:rPr>
              <a:t>       </a:t>
            </a:r>
            <a:r>
              <a:rPr lang="uk-UA" sz="2000" b="0" strike="noStrike" spc="-1" dirty="0">
                <a:solidFill>
                  <a:srgbClr val="000000"/>
                </a:solidFill>
                <a:latin typeface="Arial"/>
                <a:ea typeface="DejaVu Sans"/>
              </a:rPr>
              <a:t>&gt;</a:t>
            </a:r>
            <a:endParaRPr lang="ru-RU" sz="2000" b="0" strike="noStrike" spc="-1" dirty="0">
              <a:latin typeface="Arial"/>
            </a:endParaRPr>
          </a:p>
          <a:p>
            <a:pPr>
              <a:lnSpc>
                <a:spcPct val="100000"/>
              </a:lnSpc>
              <a:spcBef>
                <a:spcPts val="283"/>
              </a:spcBef>
              <a:spcAft>
                <a:spcPts val="283"/>
              </a:spcAft>
            </a:pPr>
            <a:endParaRPr lang="ru-RU" sz="2000" b="0" strike="noStrike" spc="-1" dirty="0">
              <a:latin typeface="Arial"/>
            </a:endParaRPr>
          </a:p>
          <a:p>
            <a:pPr>
              <a:lnSpc>
                <a:spcPct val="100000"/>
              </a:lnSpc>
              <a:spcBef>
                <a:spcPts val="283"/>
              </a:spcBef>
              <a:spcAft>
                <a:spcPts val="283"/>
              </a:spcAft>
            </a:pPr>
            <a:r>
              <a:rPr lang="uk-UA" sz="2000" b="1" strike="noStrike" spc="-1" dirty="0">
                <a:solidFill>
                  <a:srgbClr val="000000"/>
                </a:solidFill>
                <a:latin typeface="Arial"/>
                <a:ea typeface="DejaVu Sans"/>
              </a:rPr>
              <a:t>- </a:t>
            </a:r>
            <a:r>
              <a:rPr lang="en-US" sz="2000" b="1" strike="noStrike" spc="-1" dirty="0" smtClean="0">
                <a:solidFill>
                  <a:srgbClr val="000000"/>
                </a:solidFill>
                <a:latin typeface="Arial"/>
                <a:ea typeface="DejaVu Sans"/>
              </a:rPr>
              <a:t>Taurine</a:t>
            </a:r>
            <a:r>
              <a:rPr lang="uk-UA" sz="2000" b="1" strike="noStrike" spc="-1" dirty="0" smtClean="0">
                <a:solidFill>
                  <a:srgbClr val="000000"/>
                </a:solidFill>
                <a:latin typeface="Arial"/>
                <a:ea typeface="DejaVu Sans"/>
              </a:rPr>
              <a:t>        </a:t>
            </a:r>
            <a:r>
              <a:rPr lang="en-US" sz="2000" b="0" strike="noStrike" spc="-1" dirty="0">
                <a:solidFill>
                  <a:srgbClr val="000000"/>
                </a:solidFill>
                <a:latin typeface="Arial"/>
                <a:ea typeface="DejaVu Sans"/>
              </a:rPr>
              <a:t>&gt;</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1600" b="0" strike="noStrike" spc="-1" dirty="0">
                <a:solidFill>
                  <a:srgbClr val="000000"/>
                </a:solidFill>
                <a:latin typeface="Arial"/>
                <a:ea typeface="DejaVu Sans"/>
              </a:rPr>
              <a:t>  </a:t>
            </a:r>
            <a:endParaRPr lang="ru-RU" sz="1600" b="0" strike="noStrike" spc="-1" dirty="0">
              <a:latin typeface="Arial"/>
            </a:endParaRPr>
          </a:p>
          <a:p>
            <a:pPr>
              <a:lnSpc>
                <a:spcPct val="100000"/>
              </a:lnSpc>
            </a:pPr>
            <a:r>
              <a:rPr lang="en-US" sz="1600" spc="-1" dirty="0" smtClean="0">
                <a:solidFill>
                  <a:srgbClr val="000000"/>
                </a:solidFill>
                <a:latin typeface="Arial"/>
                <a:ea typeface="DejaVu Sans"/>
              </a:rPr>
              <a:t>Other ingredients</a:t>
            </a:r>
            <a:r>
              <a:rPr lang="en-US" sz="1600" b="0" strike="noStrike" spc="-1" dirty="0" smtClean="0">
                <a:solidFill>
                  <a:srgbClr val="000000"/>
                </a:solidFill>
                <a:latin typeface="Arial"/>
                <a:ea typeface="DejaVu Sans"/>
              </a:rPr>
              <a:t>:</a:t>
            </a:r>
            <a:endParaRPr lang="ru-RU" sz="1600" b="0" strike="noStrike" spc="-1" dirty="0">
              <a:latin typeface="Arial"/>
            </a:endParaRPr>
          </a:p>
          <a:p>
            <a:pPr marL="285840" indent="-284760">
              <a:lnSpc>
                <a:spcPct val="100000"/>
              </a:lnSpc>
              <a:buClr>
                <a:srgbClr val="000000"/>
              </a:buClr>
              <a:buFont typeface="StarSymbol"/>
              <a:buChar char="-"/>
            </a:pPr>
            <a:r>
              <a:rPr lang="en-GB" sz="1600" spc="-1" dirty="0" smtClean="0">
                <a:solidFill>
                  <a:srgbClr val="808080"/>
                </a:solidFill>
                <a:latin typeface="Arial"/>
                <a:ea typeface="DejaVu Sans"/>
              </a:rPr>
              <a:t>Melatonin</a:t>
            </a:r>
          </a:p>
          <a:p>
            <a:pPr marL="285840" indent="-284760">
              <a:lnSpc>
                <a:spcPct val="100000"/>
              </a:lnSpc>
              <a:buClr>
                <a:srgbClr val="000000"/>
              </a:buClr>
              <a:buFont typeface="StarSymbol"/>
              <a:buChar char="-"/>
            </a:pPr>
            <a:r>
              <a:rPr lang="en-GB" sz="1600" spc="-1" dirty="0" smtClean="0">
                <a:solidFill>
                  <a:srgbClr val="808080"/>
                </a:solidFill>
                <a:latin typeface="Arial"/>
                <a:ea typeface="DejaVu Sans"/>
              </a:rPr>
              <a:t>Fast-acting carbohydrates</a:t>
            </a:r>
          </a:p>
          <a:p>
            <a:pPr marL="285840" indent="-284760">
              <a:lnSpc>
                <a:spcPct val="100000"/>
              </a:lnSpc>
              <a:buClr>
                <a:srgbClr val="000000"/>
              </a:buClr>
              <a:buFont typeface="StarSymbol"/>
              <a:buChar char="-"/>
            </a:pPr>
            <a:r>
              <a:rPr lang="en-GB" sz="1600" spc="-1" dirty="0" smtClean="0">
                <a:solidFill>
                  <a:srgbClr val="808080"/>
                </a:solidFill>
                <a:latin typeface="Arial"/>
                <a:ea typeface="DejaVu Sans"/>
              </a:rPr>
              <a:t>B-complex vitamins</a:t>
            </a:r>
          </a:p>
          <a:p>
            <a:pPr marL="285840" indent="-284760">
              <a:lnSpc>
                <a:spcPct val="100000"/>
              </a:lnSpc>
              <a:buClr>
                <a:srgbClr val="000000"/>
              </a:buClr>
              <a:buFont typeface="StarSymbol"/>
              <a:buChar char="-"/>
            </a:pPr>
            <a:r>
              <a:rPr lang="en-GB" sz="1600" spc="-1" dirty="0" err="1" smtClean="0">
                <a:solidFill>
                  <a:srgbClr val="808080"/>
                </a:solidFill>
                <a:latin typeface="Arial"/>
                <a:ea typeface="DejaVu Sans"/>
              </a:rPr>
              <a:t>Matéine</a:t>
            </a:r>
            <a:endParaRPr lang="en-GB" sz="1600" spc="-1" dirty="0">
              <a:solidFill>
                <a:srgbClr val="808080"/>
              </a:solidFill>
              <a:latin typeface="Arial"/>
              <a:ea typeface="DejaVu Sans"/>
            </a:endParaRPr>
          </a:p>
          <a:p>
            <a:pPr marL="285840" indent="-284760">
              <a:lnSpc>
                <a:spcPct val="100000"/>
              </a:lnSpc>
              <a:buClr>
                <a:srgbClr val="000000"/>
              </a:buClr>
              <a:buFont typeface="StarSymbol"/>
              <a:buChar char="-"/>
            </a:pPr>
            <a:endParaRPr lang="ru-RU" sz="1600" b="0" strike="noStrike" spc="-1" dirty="0">
              <a:latin typeface="Arial"/>
            </a:endParaRPr>
          </a:p>
        </p:txBody>
      </p:sp>
      <p:pic>
        <p:nvPicPr>
          <p:cNvPr id="143" name="Picture 4"/>
          <p:cNvPicPr/>
          <p:nvPr/>
        </p:nvPicPr>
        <p:blipFill>
          <a:blip r:embed="rId3"/>
          <a:stretch/>
        </p:blipFill>
        <p:spPr>
          <a:xfrm>
            <a:off x="6055920" y="1772280"/>
            <a:ext cx="1107000" cy="905400"/>
          </a:xfrm>
          <a:prstGeom prst="rect">
            <a:avLst/>
          </a:prstGeom>
          <a:ln w="0">
            <a:noFill/>
          </a:ln>
        </p:spPr>
      </p:pic>
      <p:pic>
        <p:nvPicPr>
          <p:cNvPr id="144" name="Picture 7"/>
          <p:cNvPicPr/>
          <p:nvPr/>
        </p:nvPicPr>
        <p:blipFill>
          <a:blip r:embed="rId4"/>
          <a:stretch/>
        </p:blipFill>
        <p:spPr>
          <a:xfrm>
            <a:off x="4067640" y="1772280"/>
            <a:ext cx="1107000" cy="905760"/>
          </a:xfrm>
          <a:prstGeom prst="rect">
            <a:avLst/>
          </a:prstGeom>
          <a:ln w="0">
            <a:noFill/>
          </a:ln>
        </p:spPr>
      </p:pic>
      <p:pic>
        <p:nvPicPr>
          <p:cNvPr id="145" name="Picture 8"/>
          <p:cNvPicPr/>
          <p:nvPr/>
        </p:nvPicPr>
        <p:blipFill>
          <a:blip r:embed="rId5"/>
          <a:stretch/>
        </p:blipFill>
        <p:spPr>
          <a:xfrm>
            <a:off x="7668000" y="1284480"/>
            <a:ext cx="1367280" cy="1711080"/>
          </a:xfrm>
          <a:prstGeom prst="rect">
            <a:avLst/>
          </a:prstGeom>
          <a:ln w="0">
            <a:noFill/>
          </a:ln>
          <a:effectLst>
            <a:softEdge rad="112680"/>
          </a:effectLst>
        </p:spPr>
      </p:pic>
      <p:pic>
        <p:nvPicPr>
          <p:cNvPr id="146" name="Изображение 2"/>
          <p:cNvPicPr/>
          <p:nvPr/>
        </p:nvPicPr>
        <p:blipFill>
          <a:blip r:embed="rId6"/>
          <a:stretch/>
        </p:blipFill>
        <p:spPr>
          <a:xfrm>
            <a:off x="467280" y="2276640"/>
            <a:ext cx="1438920" cy="3569040"/>
          </a:xfrm>
          <a:prstGeom prst="rect">
            <a:avLst/>
          </a:prstGeom>
          <a:ln w="0">
            <a:noFill/>
          </a:ln>
        </p:spPr>
      </p:pic>
      <p:sp>
        <p:nvSpPr>
          <p:cNvPr id="147" name="Заголовок 1"/>
          <p:cNvSpPr/>
          <p:nvPr/>
        </p:nvSpPr>
        <p:spPr>
          <a:xfrm>
            <a:off x="5291640" y="1916640"/>
            <a:ext cx="653760" cy="40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7200" b="0" strike="noStrike" spc="-1">
                <a:solidFill>
                  <a:srgbClr val="000000"/>
                </a:solidFill>
                <a:latin typeface="Calibri"/>
                <a:ea typeface="DejaVu Sans"/>
              </a:rPr>
              <a:t>=</a:t>
            </a:r>
            <a:endParaRPr lang="ru-RU" sz="7200" b="0" strike="noStrike" spc="-1">
              <a:latin typeface="Arial"/>
            </a:endParaRPr>
          </a:p>
        </p:txBody>
      </p:sp>
      <p:sp>
        <p:nvSpPr>
          <p:cNvPr id="148" name="Заголовок 1"/>
          <p:cNvSpPr/>
          <p:nvPr/>
        </p:nvSpPr>
        <p:spPr>
          <a:xfrm>
            <a:off x="7257240" y="1916640"/>
            <a:ext cx="653760" cy="401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7200" b="0" strike="noStrike" spc="-1">
                <a:solidFill>
                  <a:srgbClr val="000000"/>
                </a:solidFill>
                <a:latin typeface="Calibri"/>
                <a:ea typeface="DejaVu Sans"/>
              </a:rPr>
              <a:t>=</a:t>
            </a:r>
            <a:endParaRPr lang="ru-RU" sz="7200" b="0" strike="noStrike" spc="-1">
              <a:latin typeface="Arial"/>
            </a:endParaRPr>
          </a:p>
        </p:txBody>
      </p:sp>
      <p:sp>
        <p:nvSpPr>
          <p:cNvPr id="149" name="TextBox 26"/>
          <p:cNvSpPr/>
          <p:nvPr/>
        </p:nvSpPr>
        <p:spPr>
          <a:xfrm>
            <a:off x="-1119600" y="309384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150" name="Прямая соединительная линия 30"/>
          <p:cNvSpPr/>
          <p:nvPr/>
        </p:nvSpPr>
        <p:spPr>
          <a:xfrm>
            <a:off x="4211280" y="3572640"/>
            <a:ext cx="4932360" cy="0"/>
          </a:xfrm>
          <a:prstGeom prst="line">
            <a:avLst/>
          </a:prstGeom>
          <a:ln>
            <a:solidFill>
              <a:srgbClr val="000000"/>
            </a:solidFill>
            <a:round/>
          </a:ln>
        </p:spPr>
        <p:style>
          <a:lnRef idx="1">
            <a:schemeClr val="dk1"/>
          </a:lnRef>
          <a:fillRef idx="0">
            <a:schemeClr val="dk1"/>
          </a:fillRef>
          <a:effectRef idx="0">
            <a:schemeClr val="dk1"/>
          </a:effectRef>
          <a:fontRef idx="minor"/>
        </p:style>
      </p:sp>
      <p:sp>
        <p:nvSpPr>
          <p:cNvPr id="151" name="Прямоугольник 1033"/>
          <p:cNvSpPr/>
          <p:nvPr/>
        </p:nvSpPr>
        <p:spPr>
          <a:xfrm>
            <a:off x="4139639" y="2873880"/>
            <a:ext cx="4556161"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spc="-1" dirty="0">
                <a:solidFill>
                  <a:srgbClr val="E46C0A"/>
                </a:solidFill>
                <a:latin typeface="Arial"/>
                <a:ea typeface="DejaVu Sans"/>
              </a:rPr>
              <a:t>Narrows blood vessels, </a:t>
            </a:r>
            <a:r>
              <a:rPr lang="en-US" sz="1600" spc="-1" dirty="0" smtClean="0">
                <a:solidFill>
                  <a:srgbClr val="E46C0A"/>
                </a:solidFill>
                <a:latin typeface="Arial"/>
                <a:ea typeface="DejaVu Sans"/>
              </a:rPr>
              <a:t>raises </a:t>
            </a:r>
            <a:r>
              <a:rPr lang="en-US" sz="1600" spc="-1" dirty="0">
                <a:solidFill>
                  <a:srgbClr val="E46C0A"/>
                </a:solidFill>
                <a:latin typeface="Arial"/>
                <a:ea typeface="DejaVu Sans"/>
              </a:rPr>
              <a:t>blood pressure</a:t>
            </a:r>
            <a:endParaRPr lang="ru-RU" sz="1600" spc="-1" dirty="0">
              <a:solidFill>
                <a:srgbClr val="E46C0A"/>
              </a:solidFill>
              <a:latin typeface="Arial"/>
              <a:ea typeface="DejaVu Sans"/>
            </a:endParaRPr>
          </a:p>
        </p:txBody>
      </p:sp>
      <p:sp>
        <p:nvSpPr>
          <p:cNvPr id="152" name="Прямоугольник 1034"/>
          <p:cNvSpPr/>
          <p:nvPr/>
        </p:nvSpPr>
        <p:spPr>
          <a:xfrm>
            <a:off x="4139640" y="3630240"/>
            <a:ext cx="20152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spc="-1" dirty="0" smtClean="0">
                <a:solidFill>
                  <a:srgbClr val="E46C0A"/>
                </a:solidFill>
                <a:latin typeface="Arial"/>
              </a:rPr>
              <a:t>Protects the heart</a:t>
            </a:r>
            <a:endParaRPr lang="ru-RU" sz="1600" b="0" strike="noStrike" spc="-1" dirty="0">
              <a:latin typeface="Arial"/>
            </a:endParaRPr>
          </a:p>
        </p:txBody>
      </p:sp>
      <p:pic>
        <p:nvPicPr>
          <p:cNvPr id="153" name="Picture 152"/>
          <p:cNvPicPr/>
          <p:nvPr/>
        </p:nvPicPr>
        <p:blipFill>
          <a:blip r:embed="rId7"/>
          <a:stretch/>
        </p:blipFill>
        <p:spPr>
          <a:xfrm>
            <a:off x="7776000" y="6308640"/>
            <a:ext cx="1000080" cy="2512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repl">
                                        <p:cTn id="7" dur="500" fill="hold"/>
                                        <p:tgtEl>
                                          <p:spTgt spid="142"/>
                                        </p:tgtEl>
                                        <p:attrNameLst>
                                          <p:attrName>ppt_w</p:attrName>
                                        </p:attrNameLst>
                                      </p:cBhvr>
                                      <p:tavLst>
                                        <p:tav tm="0">
                                          <p:val>
                                            <p:fltVal val="0"/>
                                          </p:val>
                                        </p:tav>
                                        <p:tav tm="100000">
                                          <p:val>
                                            <p:strVal val="#ppt_w"/>
                                          </p:val>
                                        </p:tav>
                                      </p:tavLst>
                                    </p:anim>
                                    <p:anim calcmode="lin" valueType="num">
                                      <p:cBhvr additive="repl">
                                        <p:cTn id="8" dur="500" fill="hold"/>
                                        <p:tgtEl>
                                          <p:spTgt spid="142"/>
                                        </p:tgtEl>
                                        <p:attrNameLst>
                                          <p:attrName>ppt_h</p:attrName>
                                        </p:attrNameLst>
                                      </p:cBhvr>
                                      <p:tavLst>
                                        <p:tav tm="0">
                                          <p:val>
                                            <p:fltVal val="0"/>
                                          </p:val>
                                        </p:tav>
                                        <p:tav tm="100000">
                                          <p:val>
                                            <p:strVal val="#ppt_h"/>
                                          </p:val>
                                        </p:tav>
                                      </p:tavLst>
                                    </p:anim>
                                    <p:animEffect transition="in" filter="fade">
                                      <p:cBhvr additive="repl">
                                        <p:cTn id="9" dur="500"/>
                                        <p:tgtEl>
                                          <p:spTgt spid="1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0"/>
                                        </p:tgtEl>
                                        <p:attrNameLst>
                                          <p:attrName>style.visibility</p:attrName>
                                        </p:attrNameLst>
                                      </p:cBhvr>
                                      <p:to>
                                        <p:strVal val="visible"/>
                                      </p:to>
                                    </p:set>
                                    <p:anim calcmode="lin" valueType="num">
                                      <p:cBhvr additive="repl">
                                        <p:cTn id="14" dur="500" fill="hold"/>
                                        <p:tgtEl>
                                          <p:spTgt spid="150"/>
                                        </p:tgtEl>
                                        <p:attrNameLst>
                                          <p:attrName>ppt_w</p:attrName>
                                        </p:attrNameLst>
                                      </p:cBhvr>
                                      <p:tavLst>
                                        <p:tav tm="0">
                                          <p:val>
                                            <p:fltVal val="0"/>
                                          </p:val>
                                        </p:tav>
                                        <p:tav tm="100000">
                                          <p:val>
                                            <p:strVal val="#ppt_w"/>
                                          </p:val>
                                        </p:tav>
                                      </p:tavLst>
                                    </p:anim>
                                    <p:anim calcmode="lin" valueType="num">
                                      <p:cBhvr additive="repl">
                                        <p:cTn id="15" dur="500" fill="hold"/>
                                        <p:tgtEl>
                                          <p:spTgt spid="150"/>
                                        </p:tgtEl>
                                        <p:attrNameLst>
                                          <p:attrName>ppt_h</p:attrName>
                                        </p:attrNameLst>
                                      </p:cBhvr>
                                      <p:tavLst>
                                        <p:tav tm="0">
                                          <p:val>
                                            <p:fltVal val="0"/>
                                          </p:val>
                                        </p:tav>
                                        <p:tav tm="100000">
                                          <p:val>
                                            <p:strVal val="#ppt_h"/>
                                          </p:val>
                                        </p:tav>
                                      </p:tavLst>
                                    </p:anim>
                                    <p:animEffect transition="in" filter="fade">
                                      <p:cBhvr additive="repl">
                                        <p:cTn id="16" dur="500"/>
                                        <p:tgtEl>
                                          <p:spTgt spid="1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1"/>
                                        </p:tgtEl>
                                        <p:attrNameLst>
                                          <p:attrName>style.visibility</p:attrName>
                                        </p:attrNameLst>
                                      </p:cBhvr>
                                      <p:to>
                                        <p:strVal val="visible"/>
                                      </p:to>
                                    </p:set>
                                    <p:anim calcmode="lin" valueType="num">
                                      <p:cBhvr additive="repl">
                                        <p:cTn id="21" dur="500" fill="hold"/>
                                        <p:tgtEl>
                                          <p:spTgt spid="151"/>
                                        </p:tgtEl>
                                        <p:attrNameLst>
                                          <p:attrName>ppt_w</p:attrName>
                                        </p:attrNameLst>
                                      </p:cBhvr>
                                      <p:tavLst>
                                        <p:tav tm="0">
                                          <p:val>
                                            <p:fltVal val="0"/>
                                          </p:val>
                                        </p:tav>
                                        <p:tav tm="100000">
                                          <p:val>
                                            <p:strVal val="#ppt_w"/>
                                          </p:val>
                                        </p:tav>
                                      </p:tavLst>
                                    </p:anim>
                                    <p:anim calcmode="lin" valueType="num">
                                      <p:cBhvr additive="repl">
                                        <p:cTn id="22" dur="500" fill="hold"/>
                                        <p:tgtEl>
                                          <p:spTgt spid="151"/>
                                        </p:tgtEl>
                                        <p:attrNameLst>
                                          <p:attrName>ppt_h</p:attrName>
                                        </p:attrNameLst>
                                      </p:cBhvr>
                                      <p:tavLst>
                                        <p:tav tm="0">
                                          <p:val>
                                            <p:fltVal val="0"/>
                                          </p:val>
                                        </p:tav>
                                        <p:tav tm="100000">
                                          <p:val>
                                            <p:strVal val="#ppt_h"/>
                                          </p:val>
                                        </p:tav>
                                      </p:tavLst>
                                    </p:anim>
                                    <p:animEffect transition="in" filter="fade">
                                      <p:cBhvr additive="repl">
                                        <p:cTn id="23" dur="500"/>
                                        <p:tgtEl>
                                          <p:spTgt spid="15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 calcmode="lin" valueType="num">
                                      <p:cBhvr additive="repl">
                                        <p:cTn id="28" dur="500" fill="hold"/>
                                        <p:tgtEl>
                                          <p:spTgt spid="152"/>
                                        </p:tgtEl>
                                        <p:attrNameLst>
                                          <p:attrName>ppt_w</p:attrName>
                                        </p:attrNameLst>
                                      </p:cBhvr>
                                      <p:tavLst>
                                        <p:tav tm="0">
                                          <p:val>
                                            <p:fltVal val="0"/>
                                          </p:val>
                                        </p:tav>
                                        <p:tav tm="100000">
                                          <p:val>
                                            <p:strVal val="#ppt_w"/>
                                          </p:val>
                                        </p:tav>
                                      </p:tavLst>
                                    </p:anim>
                                    <p:anim calcmode="lin" valueType="num">
                                      <p:cBhvr additive="repl">
                                        <p:cTn id="29" dur="500" fill="hold"/>
                                        <p:tgtEl>
                                          <p:spTgt spid="152"/>
                                        </p:tgtEl>
                                        <p:attrNameLst>
                                          <p:attrName>ppt_h</p:attrName>
                                        </p:attrNameLst>
                                      </p:cBhvr>
                                      <p:tavLst>
                                        <p:tav tm="0">
                                          <p:val>
                                            <p:fltVal val="0"/>
                                          </p:val>
                                        </p:tav>
                                        <p:tav tm="100000">
                                          <p:val>
                                            <p:strVal val="#ppt_h"/>
                                          </p:val>
                                        </p:tav>
                                      </p:tavLst>
                                    </p:anim>
                                    <p:animEffect transition="in" filter="fade">
                                      <p:cBhvr additive="repl">
                                        <p:cTn id="30" dur="500"/>
                                        <p:tgtEl>
                                          <p:spTgt spid="15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additive="repl">
                                        <p:cTn id="35" dur="500" fill="hold"/>
                                        <p:tgtEl>
                                          <p:spTgt spid="144"/>
                                        </p:tgtEl>
                                        <p:attrNameLst>
                                          <p:attrName>ppt_w</p:attrName>
                                        </p:attrNameLst>
                                      </p:cBhvr>
                                      <p:tavLst>
                                        <p:tav tm="0">
                                          <p:val>
                                            <p:fltVal val="0"/>
                                          </p:val>
                                        </p:tav>
                                        <p:tav tm="100000">
                                          <p:val>
                                            <p:strVal val="#ppt_w"/>
                                          </p:val>
                                        </p:tav>
                                      </p:tavLst>
                                    </p:anim>
                                    <p:anim calcmode="lin" valueType="num">
                                      <p:cBhvr additive="repl">
                                        <p:cTn id="36" dur="500" fill="hold"/>
                                        <p:tgtEl>
                                          <p:spTgt spid="144"/>
                                        </p:tgtEl>
                                        <p:attrNameLst>
                                          <p:attrName>ppt_h</p:attrName>
                                        </p:attrNameLst>
                                      </p:cBhvr>
                                      <p:tavLst>
                                        <p:tav tm="0">
                                          <p:val>
                                            <p:fltVal val="0"/>
                                          </p:val>
                                        </p:tav>
                                        <p:tav tm="100000">
                                          <p:val>
                                            <p:strVal val="#ppt_h"/>
                                          </p:val>
                                        </p:tav>
                                      </p:tavLst>
                                    </p:anim>
                                    <p:animEffect transition="in" filter="fade">
                                      <p:cBhvr additive="repl">
                                        <p:cTn id="37" dur="500"/>
                                        <p:tgtEl>
                                          <p:spTgt spid="1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7"/>
                                        </p:tgtEl>
                                        <p:attrNameLst>
                                          <p:attrName>style.visibility</p:attrName>
                                        </p:attrNameLst>
                                      </p:cBhvr>
                                      <p:to>
                                        <p:strVal val="visible"/>
                                      </p:to>
                                    </p:set>
                                    <p:anim calcmode="lin" valueType="num">
                                      <p:cBhvr additive="repl">
                                        <p:cTn id="42" dur="500" fill="hold"/>
                                        <p:tgtEl>
                                          <p:spTgt spid="147"/>
                                        </p:tgtEl>
                                        <p:attrNameLst>
                                          <p:attrName>ppt_w</p:attrName>
                                        </p:attrNameLst>
                                      </p:cBhvr>
                                      <p:tavLst>
                                        <p:tav tm="0">
                                          <p:val>
                                            <p:fltVal val="0"/>
                                          </p:val>
                                        </p:tav>
                                        <p:tav tm="100000">
                                          <p:val>
                                            <p:strVal val="#ppt_w"/>
                                          </p:val>
                                        </p:tav>
                                      </p:tavLst>
                                    </p:anim>
                                    <p:anim calcmode="lin" valueType="num">
                                      <p:cBhvr additive="repl">
                                        <p:cTn id="43" dur="500" fill="hold"/>
                                        <p:tgtEl>
                                          <p:spTgt spid="147"/>
                                        </p:tgtEl>
                                        <p:attrNameLst>
                                          <p:attrName>ppt_h</p:attrName>
                                        </p:attrNameLst>
                                      </p:cBhvr>
                                      <p:tavLst>
                                        <p:tav tm="0">
                                          <p:val>
                                            <p:fltVal val="0"/>
                                          </p:val>
                                        </p:tav>
                                        <p:tav tm="100000">
                                          <p:val>
                                            <p:strVal val="#ppt_h"/>
                                          </p:val>
                                        </p:tav>
                                      </p:tavLst>
                                    </p:anim>
                                    <p:animEffect transition="in" filter="fade">
                                      <p:cBhvr additive="repl">
                                        <p:cTn id="44" dur="500"/>
                                        <p:tgtEl>
                                          <p:spTgt spid="1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repl">
                                        <p:cTn id="49" dur="500" fill="hold"/>
                                        <p:tgtEl>
                                          <p:spTgt spid="143"/>
                                        </p:tgtEl>
                                        <p:attrNameLst>
                                          <p:attrName>ppt_w</p:attrName>
                                        </p:attrNameLst>
                                      </p:cBhvr>
                                      <p:tavLst>
                                        <p:tav tm="0">
                                          <p:val>
                                            <p:fltVal val="0"/>
                                          </p:val>
                                        </p:tav>
                                        <p:tav tm="100000">
                                          <p:val>
                                            <p:strVal val="#ppt_w"/>
                                          </p:val>
                                        </p:tav>
                                      </p:tavLst>
                                    </p:anim>
                                    <p:anim calcmode="lin" valueType="num">
                                      <p:cBhvr additive="repl">
                                        <p:cTn id="50" dur="500" fill="hold"/>
                                        <p:tgtEl>
                                          <p:spTgt spid="143"/>
                                        </p:tgtEl>
                                        <p:attrNameLst>
                                          <p:attrName>ppt_h</p:attrName>
                                        </p:attrNameLst>
                                      </p:cBhvr>
                                      <p:tavLst>
                                        <p:tav tm="0">
                                          <p:val>
                                            <p:fltVal val="0"/>
                                          </p:val>
                                        </p:tav>
                                        <p:tav tm="100000">
                                          <p:val>
                                            <p:strVal val="#ppt_h"/>
                                          </p:val>
                                        </p:tav>
                                      </p:tavLst>
                                    </p:anim>
                                    <p:animEffect transition="in" filter="fade">
                                      <p:cBhvr additive="repl">
                                        <p:cTn id="51" dur="500"/>
                                        <p:tgtEl>
                                          <p:spTgt spid="14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48"/>
                                        </p:tgtEl>
                                        <p:attrNameLst>
                                          <p:attrName>style.visibility</p:attrName>
                                        </p:attrNameLst>
                                      </p:cBhvr>
                                      <p:to>
                                        <p:strVal val="visible"/>
                                      </p:to>
                                    </p:set>
                                    <p:anim calcmode="lin" valueType="num">
                                      <p:cBhvr additive="repl">
                                        <p:cTn id="56" dur="500" fill="hold"/>
                                        <p:tgtEl>
                                          <p:spTgt spid="148"/>
                                        </p:tgtEl>
                                        <p:attrNameLst>
                                          <p:attrName>ppt_w</p:attrName>
                                        </p:attrNameLst>
                                      </p:cBhvr>
                                      <p:tavLst>
                                        <p:tav tm="0">
                                          <p:val>
                                            <p:fltVal val="0"/>
                                          </p:val>
                                        </p:tav>
                                        <p:tav tm="100000">
                                          <p:val>
                                            <p:strVal val="#ppt_w"/>
                                          </p:val>
                                        </p:tav>
                                      </p:tavLst>
                                    </p:anim>
                                    <p:anim calcmode="lin" valueType="num">
                                      <p:cBhvr additive="repl">
                                        <p:cTn id="57" dur="500" fill="hold"/>
                                        <p:tgtEl>
                                          <p:spTgt spid="148"/>
                                        </p:tgtEl>
                                        <p:attrNameLst>
                                          <p:attrName>ppt_h</p:attrName>
                                        </p:attrNameLst>
                                      </p:cBhvr>
                                      <p:tavLst>
                                        <p:tav tm="0">
                                          <p:val>
                                            <p:fltVal val="0"/>
                                          </p:val>
                                        </p:tav>
                                        <p:tav tm="100000">
                                          <p:val>
                                            <p:strVal val="#ppt_h"/>
                                          </p:val>
                                        </p:tav>
                                      </p:tavLst>
                                    </p:anim>
                                    <p:animEffect transition="in" filter="fade">
                                      <p:cBhvr additive="repl">
                                        <p:cTn id="58" dur="500"/>
                                        <p:tgtEl>
                                          <p:spTgt spid="14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45"/>
                                        </p:tgtEl>
                                        <p:attrNameLst>
                                          <p:attrName>style.visibility</p:attrName>
                                        </p:attrNameLst>
                                      </p:cBhvr>
                                      <p:to>
                                        <p:strVal val="visible"/>
                                      </p:to>
                                    </p:set>
                                    <p:anim calcmode="lin" valueType="num">
                                      <p:cBhvr additive="repl">
                                        <p:cTn id="63" dur="500" fill="hold"/>
                                        <p:tgtEl>
                                          <p:spTgt spid="145"/>
                                        </p:tgtEl>
                                        <p:attrNameLst>
                                          <p:attrName>ppt_w</p:attrName>
                                        </p:attrNameLst>
                                      </p:cBhvr>
                                      <p:tavLst>
                                        <p:tav tm="0">
                                          <p:val>
                                            <p:fltVal val="0"/>
                                          </p:val>
                                        </p:tav>
                                        <p:tav tm="100000">
                                          <p:val>
                                            <p:strVal val="#ppt_w"/>
                                          </p:val>
                                        </p:tav>
                                      </p:tavLst>
                                    </p:anim>
                                    <p:anim calcmode="lin" valueType="num">
                                      <p:cBhvr additive="repl">
                                        <p:cTn id="64" dur="500" fill="hold"/>
                                        <p:tgtEl>
                                          <p:spTgt spid="145"/>
                                        </p:tgtEl>
                                        <p:attrNameLst>
                                          <p:attrName>ppt_h</p:attrName>
                                        </p:attrNameLst>
                                      </p:cBhvr>
                                      <p:tavLst>
                                        <p:tav tm="0">
                                          <p:val>
                                            <p:fltVal val="0"/>
                                          </p:val>
                                        </p:tav>
                                        <p:tav tm="100000">
                                          <p:val>
                                            <p:strVal val="#ppt_h"/>
                                          </p:val>
                                        </p:tav>
                                      </p:tavLst>
                                    </p:anim>
                                    <p:animEffect transition="in" filter="fade">
                                      <p:cBhvr additive="repl">
                                        <p:cTn id="65"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2114</TotalTime>
  <Words>1652</Words>
  <Application>Microsoft Office PowerPoint</Application>
  <PresentationFormat>On-screen Show (4:3)</PresentationFormat>
  <Paragraphs>178</Paragraphs>
  <Slides>15</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Abadi MT Condensed Light</vt:lpstr>
      <vt:lpstr>Arial</vt:lpstr>
      <vt:lpstr>Calibri</vt:lpstr>
      <vt:lpstr>DejaVu Sans</vt:lpstr>
      <vt:lpstr>Söhne</vt:lpstr>
      <vt:lpstr>StarSymbol</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Корал Таурин</dc:title>
  <dc:subject/>
  <dc:creator>Ольга Костина</dc:creator>
  <dc:description/>
  <cp:lastModifiedBy>Коробкина Юлия</cp:lastModifiedBy>
  <cp:revision>260</cp:revision>
  <dcterms:created xsi:type="dcterms:W3CDTF">2015-06-22T09:50:41Z</dcterms:created>
  <dcterms:modified xsi:type="dcterms:W3CDTF">2023-10-12T08:39:03Z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14</vt:i4>
  </property>
  <property fmtid="{D5CDD505-2E9C-101B-9397-08002B2CF9AE}" pid="3" name="PresentationFormat">
    <vt:lpwstr>Экран (4:3)</vt:lpwstr>
  </property>
  <property fmtid="{D5CDD505-2E9C-101B-9397-08002B2CF9AE}" pid="4" name="Slides">
    <vt:i4>15</vt:i4>
  </property>
</Properties>
</file>